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311" r:id="rId2"/>
    <p:sldId id="338" r:id="rId3"/>
    <p:sldId id="312" r:id="rId4"/>
    <p:sldId id="341" r:id="rId5"/>
    <p:sldId id="340" r:id="rId6"/>
    <p:sldId id="342" r:id="rId7"/>
    <p:sldId id="343" r:id="rId8"/>
    <p:sldId id="344" r:id="rId9"/>
    <p:sldId id="362" r:id="rId10"/>
    <p:sldId id="363" r:id="rId11"/>
    <p:sldId id="364" r:id="rId12"/>
    <p:sldId id="351" r:id="rId13"/>
    <p:sldId id="339" r:id="rId14"/>
    <p:sldId id="358" r:id="rId15"/>
    <p:sldId id="353" r:id="rId16"/>
    <p:sldId id="355" r:id="rId17"/>
    <p:sldId id="330" r:id="rId18"/>
    <p:sldId id="331" r:id="rId19"/>
    <p:sldId id="333" r:id="rId20"/>
    <p:sldId id="356" r:id="rId21"/>
    <p:sldId id="352" r:id="rId22"/>
    <p:sldId id="317" r:id="rId23"/>
    <p:sldId id="334" r:id="rId24"/>
    <p:sldId id="318" r:id="rId25"/>
    <p:sldId id="319" r:id="rId26"/>
    <p:sldId id="335" r:id="rId27"/>
    <p:sldId id="320" r:id="rId28"/>
    <p:sldId id="324" r:id="rId29"/>
    <p:sldId id="361" r:id="rId30"/>
    <p:sldId id="337" r:id="rId31"/>
    <p:sldId id="321" r:id="rId32"/>
    <p:sldId id="336" r:id="rId33"/>
    <p:sldId id="326" r:id="rId34"/>
    <p:sldId id="357" r:id="rId35"/>
    <p:sldId id="313" r:id="rId36"/>
    <p:sldId id="327" r:id="rId37"/>
    <p:sldId id="323" r:id="rId38"/>
    <p:sldId id="328" r:id="rId39"/>
    <p:sldId id="316" r:id="rId40"/>
  </p:sldIdLst>
  <p:sldSz cx="12192000" cy="6858000"/>
  <p:notesSz cx="6802438" cy="9934575"/>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33FF"/>
    <a:srgbClr val="0066FF"/>
    <a:srgbClr val="006EBE"/>
    <a:srgbClr val="5B9BD5"/>
    <a:srgbClr val="0840DE"/>
    <a:srgbClr val="00B2ED"/>
    <a:srgbClr val="477CFF"/>
    <a:srgbClr val="0033AF"/>
    <a:srgbClr val="0040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31" autoAdjust="0"/>
  </p:normalViewPr>
  <p:slideViewPr>
    <p:cSldViewPr snapToGrid="0">
      <p:cViewPr varScale="1">
        <p:scale>
          <a:sx n="109" d="100"/>
          <a:sy n="109" d="100"/>
        </p:scale>
        <p:origin x="588" y="114"/>
      </p:cViewPr>
      <p:guideLst>
        <p:guide orient="horz" pos="2160"/>
        <p:guide pos="3846"/>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9" d="100"/>
          <a:sy n="79" d="100"/>
        </p:scale>
        <p:origin x="3936"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页眉占位符 1"/>
          <p:cNvSpPr>
            <a:spLocks noGrp="1"/>
          </p:cNvSpPr>
          <p:nvPr>
            <p:ph type="hdr" sz="quarter"/>
          </p:nvPr>
        </p:nvSpPr>
        <p:spPr bwMode="auto">
          <a:xfrm>
            <a:off x="0" y="0"/>
            <a:ext cx="2948464" cy="497206"/>
          </a:xfrm>
          <a:prstGeom prst="rect">
            <a:avLst/>
          </a:prstGeom>
          <a:noFill/>
          <a:ln w="9525">
            <a:noFill/>
            <a:miter lim="800000"/>
          </a:ln>
        </p:spPr>
        <p:txBody>
          <a:bodyPr vert="horz" wrap="square" lIns="91495" tIns="45747" rIns="91495" bIns="45747" numCol="1" anchor="t" anchorCtr="0" compatLnSpc="1"/>
          <a:lstStyle>
            <a:lvl1pPr>
              <a:defRPr sz="1200">
                <a:latin typeface="Calibri" panose="020F0502020204030204" pitchFamily="34" charset="0"/>
              </a:defRPr>
            </a:lvl1pPr>
          </a:lstStyle>
          <a:p>
            <a:pPr>
              <a:defRPr/>
            </a:pPr>
            <a:endParaRPr lang="zh-CN" altLang="en-US"/>
          </a:p>
        </p:txBody>
      </p:sp>
      <p:sp>
        <p:nvSpPr>
          <p:cNvPr id="15365" name="灯片编号占位符 4"/>
          <p:cNvSpPr>
            <a:spLocks noGrp="1"/>
          </p:cNvSpPr>
          <p:nvPr>
            <p:ph type="sldNum" sz="quarter" idx="3"/>
          </p:nvPr>
        </p:nvSpPr>
        <p:spPr bwMode="auto">
          <a:xfrm>
            <a:off x="649743" y="9219743"/>
            <a:ext cx="2948464" cy="495617"/>
          </a:xfrm>
          <a:prstGeom prst="rect">
            <a:avLst/>
          </a:prstGeom>
          <a:noFill/>
          <a:ln w="9525">
            <a:noFill/>
            <a:miter lim="800000"/>
          </a:ln>
        </p:spPr>
        <p:txBody>
          <a:bodyPr vert="horz" wrap="square" lIns="91495" tIns="45747" rIns="91495" bIns="45747" numCol="1" anchor="b" anchorCtr="0" compatLnSpc="1"/>
          <a:lstStyle>
            <a:lvl1pPr algn="r">
              <a:defRPr sz="1200">
                <a:latin typeface="+mn-ea"/>
                <a:ea typeface="+mn-ea"/>
              </a:defRPr>
            </a:lvl1pPr>
          </a:lstStyle>
          <a:p>
            <a:pPr>
              <a:defRPr/>
            </a:pPr>
            <a:fld id="{ED313A89-A829-44FD-B2A2-B4E60B233A4C}" type="slidenum">
              <a:rPr lang="zh-CN" altLang="en-US"/>
              <a:t>‹#›</a:t>
            </a:fld>
            <a:endParaRPr lang="en-US" altLang="zh-CN"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1" y="0"/>
            <a:ext cx="2946876" cy="497206"/>
          </a:xfrm>
          <a:prstGeom prst="rect">
            <a:avLst/>
          </a:prstGeom>
          <a:noFill/>
          <a:ln w="9525">
            <a:noFill/>
            <a:miter lim="800000"/>
          </a:ln>
        </p:spPr>
        <p:txBody>
          <a:bodyPr vert="horz" wrap="square" lIns="91495" tIns="45747" rIns="91495" bIns="45747" numCol="1" anchor="t" anchorCtr="0" compatLnSpc="1"/>
          <a:lstStyle>
            <a:lvl1pPr>
              <a:defRPr sz="1200"/>
            </a:lvl1pPr>
          </a:lstStyle>
          <a:p>
            <a:pPr>
              <a:defRPr/>
            </a:pPr>
            <a:endParaRPr lang="zh-CN" altLang="en-US"/>
          </a:p>
        </p:txBody>
      </p:sp>
      <p:sp>
        <p:nvSpPr>
          <p:cNvPr id="14339" name="Rectangle 3"/>
          <p:cNvSpPr>
            <a:spLocks noGrp="1" noChangeArrowheads="1"/>
          </p:cNvSpPr>
          <p:nvPr>
            <p:ph type="dt" idx="1"/>
          </p:nvPr>
        </p:nvSpPr>
        <p:spPr bwMode="auto">
          <a:xfrm>
            <a:off x="3852386" y="0"/>
            <a:ext cx="2948464" cy="497206"/>
          </a:xfrm>
          <a:prstGeom prst="rect">
            <a:avLst/>
          </a:prstGeom>
          <a:noFill/>
          <a:ln w="9525">
            <a:noFill/>
            <a:miter lim="800000"/>
          </a:ln>
        </p:spPr>
        <p:txBody>
          <a:bodyPr vert="horz" wrap="square" lIns="91495" tIns="45747" rIns="91495" bIns="45747" numCol="1" anchor="t" anchorCtr="0" compatLnSpc="1"/>
          <a:lstStyle>
            <a:lvl1pPr algn="r">
              <a:defRPr sz="1200"/>
            </a:lvl1pPr>
          </a:lstStyle>
          <a:p>
            <a:pPr>
              <a:defRPr/>
            </a:pPr>
            <a:fld id="{9F7B6E13-82F8-4FB2-A51D-1325F1E7CD04}" type="datetimeFigureOut">
              <a:rPr lang="zh-CN" altLang="en-US"/>
              <a:t>2025/6/25</a:t>
            </a:fld>
            <a:endParaRPr lang="en-US" altLang="zh-CN"/>
          </a:p>
        </p:txBody>
      </p:sp>
      <p:sp>
        <p:nvSpPr>
          <p:cNvPr id="12292" name="Rectangle 4"/>
          <p:cNvSpPr>
            <a:spLocks noGrp="1" noRot="1" noChangeAspect="1" noChangeArrowheads="1" noTextEdit="1"/>
          </p:cNvSpPr>
          <p:nvPr>
            <p:ph type="sldImg" idx="2"/>
          </p:nvPr>
        </p:nvSpPr>
        <p:spPr bwMode="auto">
          <a:xfrm>
            <a:off x="90488" y="744538"/>
            <a:ext cx="6623050" cy="3725862"/>
          </a:xfrm>
          <a:prstGeom prst="rect">
            <a:avLst/>
          </a:prstGeom>
          <a:noFill/>
          <a:ln w="9525">
            <a:solidFill>
              <a:srgbClr val="000000"/>
            </a:solidFill>
            <a:miter lim="800000"/>
          </a:ln>
        </p:spPr>
      </p:sp>
      <p:sp>
        <p:nvSpPr>
          <p:cNvPr id="14341" name="Rectangle 5"/>
          <p:cNvSpPr>
            <a:spLocks noGrp="1" noChangeArrowheads="1"/>
          </p:cNvSpPr>
          <p:nvPr>
            <p:ph type="body" sz="quarter" idx="3"/>
          </p:nvPr>
        </p:nvSpPr>
        <p:spPr bwMode="auto">
          <a:xfrm>
            <a:off x="679927" y="4719480"/>
            <a:ext cx="5442586" cy="4470082"/>
          </a:xfrm>
          <a:prstGeom prst="rect">
            <a:avLst/>
          </a:prstGeom>
          <a:noFill/>
          <a:ln w="9525">
            <a:noFill/>
            <a:miter lim="800000"/>
          </a:ln>
        </p:spPr>
        <p:txBody>
          <a:bodyPr vert="horz" wrap="square" lIns="91495" tIns="45747" rIns="91495" bIns="45747"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Rectangle 6"/>
          <p:cNvSpPr>
            <a:spLocks noGrp="1" noChangeArrowheads="1"/>
          </p:cNvSpPr>
          <p:nvPr>
            <p:ph type="ftr" sz="quarter" idx="4"/>
          </p:nvPr>
        </p:nvSpPr>
        <p:spPr bwMode="auto">
          <a:xfrm>
            <a:off x="1" y="9435781"/>
            <a:ext cx="2946876" cy="497206"/>
          </a:xfrm>
          <a:prstGeom prst="rect">
            <a:avLst/>
          </a:prstGeom>
          <a:noFill/>
          <a:ln w="9525">
            <a:noFill/>
            <a:miter lim="800000"/>
          </a:ln>
        </p:spPr>
        <p:txBody>
          <a:bodyPr vert="horz" wrap="square" lIns="91495" tIns="45747" rIns="91495" bIns="45747" numCol="1" anchor="b" anchorCtr="0" compatLnSpc="1"/>
          <a:lstStyle>
            <a:lvl1pPr>
              <a:defRPr sz="1200"/>
            </a:lvl1pPr>
          </a:lstStyle>
          <a:p>
            <a:pPr>
              <a:defRPr/>
            </a:pPr>
            <a:endParaRPr lang="en-US" altLang="zh-CN"/>
          </a:p>
        </p:txBody>
      </p:sp>
      <p:sp>
        <p:nvSpPr>
          <p:cNvPr id="14343" name="Rectangle 7"/>
          <p:cNvSpPr>
            <a:spLocks noGrp="1" noChangeArrowheads="1"/>
          </p:cNvSpPr>
          <p:nvPr>
            <p:ph type="sldNum" sz="quarter" idx="5"/>
          </p:nvPr>
        </p:nvSpPr>
        <p:spPr bwMode="auto">
          <a:xfrm>
            <a:off x="3852386" y="9435781"/>
            <a:ext cx="2948464" cy="497206"/>
          </a:xfrm>
          <a:prstGeom prst="rect">
            <a:avLst/>
          </a:prstGeom>
          <a:noFill/>
          <a:ln w="9525">
            <a:noFill/>
            <a:miter lim="800000"/>
          </a:ln>
        </p:spPr>
        <p:txBody>
          <a:bodyPr vert="horz" wrap="square" lIns="91495" tIns="45747" rIns="91495" bIns="45747" numCol="1" anchor="b" anchorCtr="0" compatLnSpc="1"/>
          <a:lstStyle>
            <a:lvl1pPr algn="r">
              <a:defRPr sz="1200"/>
            </a:lvl1pPr>
          </a:lstStyle>
          <a:p>
            <a:pPr>
              <a:defRPr/>
            </a:pPr>
            <a:fld id="{81DD4105-9FCD-4C10-9EA4-1BC17850A427}" type="slidenum">
              <a:rPr lang="zh-CN" altLang="en-US"/>
              <a:t>‹#›</a:t>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W-S</a:t>
            </a:r>
            <a:r>
              <a:rPr lang="zh-CN" altLang="en-US" sz="1200" dirty="0">
                <a:latin typeface="微软雅黑" panose="020B0503020204020204" pitchFamily="34" charset="-122"/>
                <a:ea typeface="微软雅黑" panose="020B0503020204020204" pitchFamily="34" charset="-122"/>
              </a:rPr>
              <a:t>模型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双水模型（孔隙水分为束缚水和自由水，建立包含这两种水相导电贡献的岩石物理方程，成功解决了传统阿尔奇公式在**泥质砂岩**中计算含油饱和度失准的难题），</a:t>
            </a:r>
            <a:r>
              <a:rPr lang="en-US" altLang="zh-CN" sz="1200" dirty="0">
                <a:latin typeface="微软雅黑" panose="020B0503020204020204" pitchFamily="34" charset="-122"/>
                <a:ea typeface="微软雅黑" panose="020B0503020204020204" pitchFamily="34" charset="-122"/>
              </a:rPr>
              <a:t>Qv——</a:t>
            </a:r>
            <a:r>
              <a:rPr lang="zh-CN" altLang="en-US" sz="1200" dirty="0">
                <a:latin typeface="微软雅黑" panose="020B0503020204020204" pitchFamily="34" charset="-122"/>
                <a:ea typeface="微软雅黑" panose="020B0503020204020204" pitchFamily="34" charset="-122"/>
              </a:rPr>
              <a:t>阳离子粘土附加导电性</a:t>
            </a:r>
            <a:endParaRPr lang="zh-CN" altLang="en-US" dirty="0"/>
          </a:p>
        </p:txBody>
      </p:sp>
      <p:sp>
        <p:nvSpPr>
          <p:cNvPr id="4" name="灯片编号占位符 3"/>
          <p:cNvSpPr>
            <a:spLocks noGrp="1"/>
          </p:cNvSpPr>
          <p:nvPr>
            <p:ph type="sldNum" sz="quarter" idx="5"/>
          </p:nvPr>
        </p:nvSpPr>
        <p:spPr/>
        <p:txBody>
          <a:bodyPr/>
          <a:lstStyle/>
          <a:p>
            <a:pPr>
              <a:defRPr/>
            </a:pPr>
            <a:fld id="{81DD4105-9FCD-4C10-9EA4-1BC17850A427}" type="slidenum">
              <a:rPr lang="zh-CN" altLang="en-US" smtClean="0"/>
              <a:t>3</a:t>
            </a:fld>
            <a:endParaRPr lang="en-US" altLang="zh-CN"/>
          </a:p>
        </p:txBody>
      </p:sp>
    </p:spTree>
    <p:extLst>
      <p:ext uri="{BB962C8B-B14F-4D97-AF65-F5344CB8AC3E}">
        <p14:creationId xmlns:p14="http://schemas.microsoft.com/office/powerpoint/2010/main" val="903024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C22F2-AC3F-AD9E-7CD1-3E47D0BFC8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F411BD8-247E-79B1-C50C-E3ADF37F50C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041290-2556-083F-DFD1-9D3A1A4AD4FD}"/>
              </a:ext>
            </a:extLst>
          </p:cNvPr>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W-S</a:t>
            </a:r>
            <a:r>
              <a:rPr lang="zh-CN" altLang="en-US" sz="1200" dirty="0">
                <a:latin typeface="微软雅黑" panose="020B0503020204020204" pitchFamily="34" charset="-122"/>
                <a:ea typeface="微软雅黑" panose="020B0503020204020204" pitchFamily="34" charset="-122"/>
              </a:rPr>
              <a:t>模型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双水模型（孔隙水分为束缚水和自由水，建立包含这两种水相导电贡献的岩石物理方程，成功解决了传统阿尔奇公式在**泥质砂岩**中计算含油饱和度失准的难题），</a:t>
            </a:r>
            <a:r>
              <a:rPr lang="en-US" altLang="zh-CN" sz="1200" dirty="0">
                <a:latin typeface="微软雅黑" panose="020B0503020204020204" pitchFamily="34" charset="-122"/>
                <a:ea typeface="微软雅黑" panose="020B0503020204020204" pitchFamily="34" charset="-122"/>
              </a:rPr>
              <a:t>Qv——</a:t>
            </a:r>
            <a:r>
              <a:rPr lang="zh-CN" altLang="en-US" sz="1200" dirty="0">
                <a:latin typeface="微软雅黑" panose="020B0503020204020204" pitchFamily="34" charset="-122"/>
                <a:ea typeface="微软雅黑" panose="020B0503020204020204" pitchFamily="34" charset="-122"/>
              </a:rPr>
              <a:t>阳离子粘土附加导电性</a:t>
            </a:r>
            <a:endParaRPr lang="zh-CN" altLang="en-US" dirty="0"/>
          </a:p>
        </p:txBody>
      </p:sp>
      <p:sp>
        <p:nvSpPr>
          <p:cNvPr id="4" name="灯片编号占位符 3">
            <a:extLst>
              <a:ext uri="{FF2B5EF4-FFF2-40B4-BE49-F238E27FC236}">
                <a16:creationId xmlns:a16="http://schemas.microsoft.com/office/drawing/2014/main" id="{BFFDB76C-9095-6D7F-2B04-50725704069E}"/>
              </a:ext>
            </a:extLst>
          </p:cNvPr>
          <p:cNvSpPr>
            <a:spLocks noGrp="1"/>
          </p:cNvSpPr>
          <p:nvPr>
            <p:ph type="sldNum" sz="quarter" idx="5"/>
          </p:nvPr>
        </p:nvSpPr>
        <p:spPr/>
        <p:txBody>
          <a:bodyPr/>
          <a:lstStyle/>
          <a:p>
            <a:pPr>
              <a:defRPr/>
            </a:pPr>
            <a:fld id="{81DD4105-9FCD-4C10-9EA4-1BC17850A427}" type="slidenum">
              <a:rPr lang="zh-CN" altLang="en-US" smtClean="0"/>
              <a:t>16</a:t>
            </a:fld>
            <a:endParaRPr lang="en-US" altLang="zh-CN"/>
          </a:p>
        </p:txBody>
      </p:sp>
    </p:spTree>
    <p:extLst>
      <p:ext uri="{BB962C8B-B14F-4D97-AF65-F5344CB8AC3E}">
        <p14:creationId xmlns:p14="http://schemas.microsoft.com/office/powerpoint/2010/main" val="4179386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官</a:t>
            </a:r>
            <a:r>
              <a:rPr lang="en-US" altLang="zh-CN" dirty="0"/>
              <a:t>78-28-2</a:t>
            </a:r>
            <a:endParaRPr lang="zh-CN" altLang="en-US" dirty="0"/>
          </a:p>
        </p:txBody>
      </p:sp>
      <p:sp>
        <p:nvSpPr>
          <p:cNvPr id="4" name="灯片编号占位符 3"/>
          <p:cNvSpPr>
            <a:spLocks noGrp="1"/>
          </p:cNvSpPr>
          <p:nvPr>
            <p:ph type="sldNum" sz="quarter" idx="5"/>
          </p:nvPr>
        </p:nvSpPr>
        <p:spPr/>
        <p:txBody>
          <a:bodyPr/>
          <a:lstStyle/>
          <a:p>
            <a:pPr>
              <a:defRPr/>
            </a:pPr>
            <a:fld id="{81DD4105-9FCD-4C10-9EA4-1BC17850A427}" type="slidenum">
              <a:rPr lang="zh-CN" altLang="en-US" smtClean="0"/>
              <a:t>19</a:t>
            </a:fld>
            <a:endParaRPr lang="en-US" altLang="zh-CN"/>
          </a:p>
        </p:txBody>
      </p:sp>
    </p:spTree>
    <p:extLst>
      <p:ext uri="{BB962C8B-B14F-4D97-AF65-F5344CB8AC3E}">
        <p14:creationId xmlns:p14="http://schemas.microsoft.com/office/powerpoint/2010/main" val="343590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B831B-BB8B-FA58-9DDF-E0B1011F238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0CC894-9C33-9ED8-5C56-D20114FEA8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20911F-EA1E-1D69-30BD-29B954179438}"/>
              </a:ext>
            </a:extLst>
          </p:cNvPr>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W-S</a:t>
            </a:r>
            <a:r>
              <a:rPr lang="zh-CN" altLang="en-US" sz="1200" dirty="0">
                <a:latin typeface="微软雅黑" panose="020B0503020204020204" pitchFamily="34" charset="-122"/>
                <a:ea typeface="微软雅黑" panose="020B0503020204020204" pitchFamily="34" charset="-122"/>
              </a:rPr>
              <a:t>模型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双水模型（孔隙水分为束缚水和自由水，建立包含这两种水相导电贡献的岩石物理方程，成功解决了传统阿尔奇公式在**泥质砂岩**中计算含油饱和度失准的难题），</a:t>
            </a:r>
            <a:r>
              <a:rPr lang="en-US" altLang="zh-CN" sz="1200" dirty="0">
                <a:latin typeface="微软雅黑" panose="020B0503020204020204" pitchFamily="34" charset="-122"/>
                <a:ea typeface="微软雅黑" panose="020B0503020204020204" pitchFamily="34" charset="-122"/>
              </a:rPr>
              <a:t>Qv——</a:t>
            </a:r>
            <a:r>
              <a:rPr lang="zh-CN" altLang="en-US" sz="1200" dirty="0">
                <a:latin typeface="微软雅黑" panose="020B0503020204020204" pitchFamily="34" charset="-122"/>
                <a:ea typeface="微软雅黑" panose="020B0503020204020204" pitchFamily="34" charset="-122"/>
              </a:rPr>
              <a:t>阳离子粘土附加导电性</a:t>
            </a:r>
            <a:endParaRPr lang="zh-CN" altLang="en-US" dirty="0"/>
          </a:p>
        </p:txBody>
      </p:sp>
      <p:sp>
        <p:nvSpPr>
          <p:cNvPr id="4" name="灯片编号占位符 3">
            <a:extLst>
              <a:ext uri="{FF2B5EF4-FFF2-40B4-BE49-F238E27FC236}">
                <a16:creationId xmlns:a16="http://schemas.microsoft.com/office/drawing/2014/main" id="{705B1A23-26B1-6884-0D9C-BBBDBBE5AE1D}"/>
              </a:ext>
            </a:extLst>
          </p:cNvPr>
          <p:cNvSpPr>
            <a:spLocks noGrp="1"/>
          </p:cNvSpPr>
          <p:nvPr>
            <p:ph type="sldNum" sz="quarter" idx="5"/>
          </p:nvPr>
        </p:nvSpPr>
        <p:spPr/>
        <p:txBody>
          <a:bodyPr/>
          <a:lstStyle/>
          <a:p>
            <a:pPr>
              <a:defRPr/>
            </a:pPr>
            <a:fld id="{81DD4105-9FCD-4C10-9EA4-1BC17850A427}" type="slidenum">
              <a:rPr lang="zh-CN" altLang="en-US" smtClean="0"/>
              <a:t>21</a:t>
            </a:fld>
            <a:endParaRPr lang="en-US" altLang="zh-CN"/>
          </a:p>
        </p:txBody>
      </p:sp>
    </p:spTree>
    <p:extLst>
      <p:ext uri="{BB962C8B-B14F-4D97-AF65-F5344CB8AC3E}">
        <p14:creationId xmlns:p14="http://schemas.microsoft.com/office/powerpoint/2010/main" val="2558315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阿尔奇公式是连接孔隙度测井和电阻率测井两大类测井方法的桥梁。</a:t>
            </a:r>
          </a:p>
        </p:txBody>
      </p:sp>
      <p:sp>
        <p:nvSpPr>
          <p:cNvPr id="4" name="灯片编号占位符 3"/>
          <p:cNvSpPr>
            <a:spLocks noGrp="1"/>
          </p:cNvSpPr>
          <p:nvPr>
            <p:ph type="sldNum" sz="quarter" idx="5"/>
          </p:nvPr>
        </p:nvSpPr>
        <p:spPr/>
        <p:txBody>
          <a:bodyPr/>
          <a:lstStyle/>
          <a:p>
            <a:pPr>
              <a:defRPr/>
            </a:pPr>
            <a:fld id="{81DD4105-9FCD-4C10-9EA4-1BC17850A427}" type="slidenum">
              <a:rPr lang="zh-CN" altLang="en-US" smtClean="0"/>
              <a:t>22</a:t>
            </a:fld>
            <a:endParaRPr lang="en-US" altLang="zh-CN"/>
          </a:p>
        </p:txBody>
      </p:sp>
    </p:spTree>
    <p:extLst>
      <p:ext uri="{BB962C8B-B14F-4D97-AF65-F5344CB8AC3E}">
        <p14:creationId xmlns:p14="http://schemas.microsoft.com/office/powerpoint/2010/main" val="359443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1DD4105-9FCD-4C10-9EA4-1BC17850A427}" type="slidenum">
              <a:rPr lang="zh-CN" altLang="en-US" smtClean="0"/>
              <a:t>25</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1DD4105-9FCD-4C10-9EA4-1BC17850A427}" type="slidenum">
              <a:rPr lang="zh-CN" altLang="en-US" smtClean="0"/>
              <a:t>26</a:t>
            </a:fld>
            <a:endParaRPr lang="en-US" altLang="zh-CN"/>
          </a:p>
        </p:txBody>
      </p:sp>
    </p:spTree>
    <p:extLst>
      <p:ext uri="{BB962C8B-B14F-4D97-AF65-F5344CB8AC3E}">
        <p14:creationId xmlns:p14="http://schemas.microsoft.com/office/powerpoint/2010/main" val="3485406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1DD4105-9FCD-4C10-9EA4-1BC17850A427}" type="slidenum">
              <a:rPr lang="zh-CN" altLang="en-US" smtClean="0"/>
              <a:t>27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1DD4105-9FCD-4C10-9EA4-1BC17850A427}" type="slidenum">
              <a:rPr lang="zh-CN" altLang="en-US" smtClean="0"/>
              <a:t>28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1DD4105-9FCD-4C10-9EA4-1BC17850A427}" type="slidenum">
              <a:rPr lang="zh-CN" altLang="en-US" smtClean="0"/>
              <a:t>31</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1DD4105-9FCD-4C10-9EA4-1BC17850A427}" type="slidenum">
              <a:rPr lang="zh-CN" altLang="en-US" smtClean="0"/>
              <a:t>33</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4D667-A38F-C486-F438-188D63DA0E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081209-0751-10FD-AFCB-7C6B05DE3D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733BF7-CB0F-EB0F-56B2-0DF69E6FECF7}"/>
              </a:ext>
            </a:extLst>
          </p:cNvPr>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W-S</a:t>
            </a:r>
            <a:r>
              <a:rPr lang="zh-CN" altLang="en-US" sz="1200" dirty="0">
                <a:latin typeface="微软雅黑" panose="020B0503020204020204" pitchFamily="34" charset="-122"/>
                <a:ea typeface="微软雅黑" panose="020B0503020204020204" pitchFamily="34" charset="-122"/>
              </a:rPr>
              <a:t>模型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双水模型（孔隙水分为束缚水和自由水，建立包含这两种水相导电贡献的岩石物理方程，成功解决了传统阿尔奇公式在**泥质砂岩**中计算含油饱和度失准的难题），</a:t>
            </a:r>
            <a:r>
              <a:rPr lang="en-US" altLang="zh-CN" sz="1200" dirty="0">
                <a:latin typeface="微软雅黑" panose="020B0503020204020204" pitchFamily="34" charset="-122"/>
                <a:ea typeface="微软雅黑" panose="020B0503020204020204" pitchFamily="34" charset="-122"/>
              </a:rPr>
              <a:t>Qv——</a:t>
            </a:r>
            <a:r>
              <a:rPr lang="zh-CN" altLang="en-US" sz="1200" dirty="0">
                <a:latin typeface="微软雅黑" panose="020B0503020204020204" pitchFamily="34" charset="-122"/>
                <a:ea typeface="微软雅黑" panose="020B0503020204020204" pitchFamily="34" charset="-122"/>
              </a:rPr>
              <a:t>阳离子粘土附加导电性</a:t>
            </a:r>
            <a:endParaRPr lang="zh-CN" altLang="en-US" dirty="0"/>
          </a:p>
        </p:txBody>
      </p:sp>
      <p:sp>
        <p:nvSpPr>
          <p:cNvPr id="4" name="灯片编号占位符 3">
            <a:extLst>
              <a:ext uri="{FF2B5EF4-FFF2-40B4-BE49-F238E27FC236}">
                <a16:creationId xmlns:a16="http://schemas.microsoft.com/office/drawing/2014/main" id="{00739230-D5D4-9E7F-C8E5-D6141CC0DB6F}"/>
              </a:ext>
            </a:extLst>
          </p:cNvPr>
          <p:cNvSpPr>
            <a:spLocks noGrp="1"/>
          </p:cNvSpPr>
          <p:nvPr>
            <p:ph type="sldNum" sz="quarter" idx="5"/>
          </p:nvPr>
        </p:nvSpPr>
        <p:spPr/>
        <p:txBody>
          <a:bodyPr/>
          <a:lstStyle/>
          <a:p>
            <a:pPr>
              <a:defRPr/>
            </a:pPr>
            <a:fld id="{81DD4105-9FCD-4C10-9EA4-1BC17850A427}" type="slidenum">
              <a:rPr lang="zh-CN" altLang="en-US" smtClean="0"/>
              <a:t>4</a:t>
            </a:fld>
            <a:endParaRPr lang="en-US" altLang="zh-CN"/>
          </a:p>
        </p:txBody>
      </p:sp>
    </p:spTree>
    <p:extLst>
      <p:ext uri="{BB962C8B-B14F-4D97-AF65-F5344CB8AC3E}">
        <p14:creationId xmlns:p14="http://schemas.microsoft.com/office/powerpoint/2010/main" val="209920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24941-64B0-A756-DAFD-EBCC0884D4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F53D16-3EFD-DD5F-605B-B7AC40A1FB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44BF39-10B1-338A-47D2-B39E02591EDB}"/>
              </a:ext>
            </a:extLst>
          </p:cNvPr>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W-S</a:t>
            </a:r>
            <a:r>
              <a:rPr lang="zh-CN" altLang="en-US" sz="1200" dirty="0">
                <a:latin typeface="微软雅黑" panose="020B0503020204020204" pitchFamily="34" charset="-122"/>
                <a:ea typeface="微软雅黑" panose="020B0503020204020204" pitchFamily="34" charset="-122"/>
              </a:rPr>
              <a:t>模型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双水模型（孔隙水分为束缚水和自由水，建立包含这两种水相导电贡献的岩石物理方程，成功解决了传统阿尔奇公式在**泥质砂岩**中计算含油饱和度失准的难题），</a:t>
            </a:r>
            <a:r>
              <a:rPr lang="en-US" altLang="zh-CN" sz="1200" dirty="0">
                <a:latin typeface="微软雅黑" panose="020B0503020204020204" pitchFamily="34" charset="-122"/>
                <a:ea typeface="微软雅黑" panose="020B0503020204020204" pitchFamily="34" charset="-122"/>
              </a:rPr>
              <a:t>Qv——</a:t>
            </a:r>
            <a:r>
              <a:rPr lang="zh-CN" altLang="en-US" sz="1200" dirty="0">
                <a:latin typeface="微软雅黑" panose="020B0503020204020204" pitchFamily="34" charset="-122"/>
                <a:ea typeface="微软雅黑" panose="020B0503020204020204" pitchFamily="34" charset="-122"/>
              </a:rPr>
              <a:t>阳离子粘土附加导电性</a:t>
            </a:r>
            <a:endParaRPr lang="zh-CN" altLang="en-US" dirty="0"/>
          </a:p>
        </p:txBody>
      </p:sp>
      <p:sp>
        <p:nvSpPr>
          <p:cNvPr id="4" name="灯片编号占位符 3">
            <a:extLst>
              <a:ext uri="{FF2B5EF4-FFF2-40B4-BE49-F238E27FC236}">
                <a16:creationId xmlns:a16="http://schemas.microsoft.com/office/drawing/2014/main" id="{0351A15D-3349-8E48-3A82-270562342BDB}"/>
              </a:ext>
            </a:extLst>
          </p:cNvPr>
          <p:cNvSpPr>
            <a:spLocks noGrp="1"/>
          </p:cNvSpPr>
          <p:nvPr>
            <p:ph type="sldNum" sz="quarter" idx="5"/>
          </p:nvPr>
        </p:nvSpPr>
        <p:spPr/>
        <p:txBody>
          <a:bodyPr/>
          <a:lstStyle/>
          <a:p>
            <a:pPr>
              <a:defRPr/>
            </a:pPr>
            <a:fld id="{81DD4105-9FCD-4C10-9EA4-1BC17850A427}" type="slidenum">
              <a:rPr lang="zh-CN" altLang="en-US" smtClean="0"/>
              <a:t>5</a:t>
            </a:fld>
            <a:endParaRPr lang="en-US" altLang="zh-CN"/>
          </a:p>
        </p:txBody>
      </p:sp>
    </p:spTree>
    <p:extLst>
      <p:ext uri="{BB962C8B-B14F-4D97-AF65-F5344CB8AC3E}">
        <p14:creationId xmlns:p14="http://schemas.microsoft.com/office/powerpoint/2010/main" val="424812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3C577-F747-BB57-AA30-217082E8FC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73FB52-1D70-DE0D-BB08-7147B191D9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A1B552-C321-7D5A-08DA-A1ED3EE7B3E6}"/>
              </a:ext>
            </a:extLst>
          </p:cNvPr>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W-S</a:t>
            </a:r>
            <a:r>
              <a:rPr lang="zh-CN" altLang="en-US" sz="1200" dirty="0">
                <a:latin typeface="微软雅黑" panose="020B0503020204020204" pitchFamily="34" charset="-122"/>
                <a:ea typeface="微软雅黑" panose="020B0503020204020204" pitchFamily="34" charset="-122"/>
              </a:rPr>
              <a:t>模型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双水模型（孔隙水分为束缚水和自由水，建立包含这两种水相导电贡献的岩石物理方程，成功解决了传统阿尔奇公式在**泥质砂岩**中计算含油饱和度失准的难题），</a:t>
            </a:r>
            <a:r>
              <a:rPr lang="en-US" altLang="zh-CN" sz="1200" dirty="0">
                <a:latin typeface="微软雅黑" panose="020B0503020204020204" pitchFamily="34" charset="-122"/>
                <a:ea typeface="微软雅黑" panose="020B0503020204020204" pitchFamily="34" charset="-122"/>
              </a:rPr>
              <a:t>Qv——</a:t>
            </a:r>
            <a:r>
              <a:rPr lang="zh-CN" altLang="en-US" sz="1200" dirty="0">
                <a:latin typeface="微软雅黑" panose="020B0503020204020204" pitchFamily="34" charset="-122"/>
                <a:ea typeface="微软雅黑" panose="020B0503020204020204" pitchFamily="34" charset="-122"/>
              </a:rPr>
              <a:t>阳离子粘土附加导电性</a:t>
            </a:r>
            <a:endParaRPr lang="zh-CN" altLang="en-US" dirty="0"/>
          </a:p>
        </p:txBody>
      </p:sp>
      <p:sp>
        <p:nvSpPr>
          <p:cNvPr id="4" name="灯片编号占位符 3">
            <a:extLst>
              <a:ext uri="{FF2B5EF4-FFF2-40B4-BE49-F238E27FC236}">
                <a16:creationId xmlns:a16="http://schemas.microsoft.com/office/drawing/2014/main" id="{71B79A32-26AC-1411-414A-6AA15D76D021}"/>
              </a:ext>
            </a:extLst>
          </p:cNvPr>
          <p:cNvSpPr>
            <a:spLocks noGrp="1"/>
          </p:cNvSpPr>
          <p:nvPr>
            <p:ph type="sldNum" sz="quarter" idx="5"/>
          </p:nvPr>
        </p:nvSpPr>
        <p:spPr/>
        <p:txBody>
          <a:bodyPr/>
          <a:lstStyle/>
          <a:p>
            <a:pPr>
              <a:defRPr/>
            </a:pPr>
            <a:fld id="{81DD4105-9FCD-4C10-9EA4-1BC17850A427}" type="slidenum">
              <a:rPr lang="zh-CN" altLang="en-US" smtClean="0"/>
              <a:t>6</a:t>
            </a:fld>
            <a:endParaRPr lang="en-US" altLang="zh-CN"/>
          </a:p>
        </p:txBody>
      </p:sp>
    </p:spTree>
    <p:extLst>
      <p:ext uri="{BB962C8B-B14F-4D97-AF65-F5344CB8AC3E}">
        <p14:creationId xmlns:p14="http://schemas.microsoft.com/office/powerpoint/2010/main" val="3762107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6B1D8-2746-9662-19AC-45DBE15656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5B2766-DCE4-5F82-9176-D8E17C7245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FE4AE2-4AFF-AFBF-95CA-C71319F73E8E}"/>
              </a:ext>
            </a:extLst>
          </p:cNvPr>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W-S</a:t>
            </a:r>
            <a:r>
              <a:rPr lang="zh-CN" altLang="en-US" sz="1200" dirty="0">
                <a:latin typeface="微软雅黑" panose="020B0503020204020204" pitchFamily="34" charset="-122"/>
                <a:ea typeface="微软雅黑" panose="020B0503020204020204" pitchFamily="34" charset="-122"/>
              </a:rPr>
              <a:t>模型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双水模型（孔隙水分为束缚水和自由水，建立包含这两种水相导电贡献的岩石物理方程，成功解决了传统阿尔奇公式在**泥质砂岩**中计算含油饱和度失准的难题），</a:t>
            </a:r>
            <a:r>
              <a:rPr lang="en-US" altLang="zh-CN" sz="1200" dirty="0">
                <a:latin typeface="微软雅黑" panose="020B0503020204020204" pitchFamily="34" charset="-122"/>
                <a:ea typeface="微软雅黑" panose="020B0503020204020204" pitchFamily="34" charset="-122"/>
              </a:rPr>
              <a:t>Qv——</a:t>
            </a:r>
            <a:r>
              <a:rPr lang="zh-CN" altLang="en-US" sz="1200" dirty="0">
                <a:latin typeface="微软雅黑" panose="020B0503020204020204" pitchFamily="34" charset="-122"/>
                <a:ea typeface="微软雅黑" panose="020B0503020204020204" pitchFamily="34" charset="-122"/>
              </a:rPr>
              <a:t>阳离子粘土附加导电性</a:t>
            </a:r>
            <a:endParaRPr lang="zh-CN" altLang="en-US" dirty="0"/>
          </a:p>
        </p:txBody>
      </p:sp>
      <p:sp>
        <p:nvSpPr>
          <p:cNvPr id="4" name="灯片编号占位符 3">
            <a:extLst>
              <a:ext uri="{FF2B5EF4-FFF2-40B4-BE49-F238E27FC236}">
                <a16:creationId xmlns:a16="http://schemas.microsoft.com/office/drawing/2014/main" id="{78C9F28C-BC14-0E38-17D0-C3DE19A68B6B}"/>
              </a:ext>
            </a:extLst>
          </p:cNvPr>
          <p:cNvSpPr>
            <a:spLocks noGrp="1"/>
          </p:cNvSpPr>
          <p:nvPr>
            <p:ph type="sldNum" sz="quarter" idx="5"/>
          </p:nvPr>
        </p:nvSpPr>
        <p:spPr/>
        <p:txBody>
          <a:bodyPr/>
          <a:lstStyle/>
          <a:p>
            <a:pPr>
              <a:defRPr/>
            </a:pPr>
            <a:fld id="{81DD4105-9FCD-4C10-9EA4-1BC17850A427}" type="slidenum">
              <a:rPr lang="zh-CN" altLang="en-US" smtClean="0"/>
              <a:t>7</a:t>
            </a:fld>
            <a:endParaRPr lang="en-US" altLang="zh-CN"/>
          </a:p>
        </p:txBody>
      </p:sp>
    </p:spTree>
    <p:extLst>
      <p:ext uri="{BB962C8B-B14F-4D97-AF65-F5344CB8AC3E}">
        <p14:creationId xmlns:p14="http://schemas.microsoft.com/office/powerpoint/2010/main" val="3979017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A8CCD-73D5-D3BE-5C6E-86A38C4789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8B5EE8-BFDB-5AE4-5D98-4D1DB2E0C4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219F8A-B54C-BA9E-2839-C5A5EDCD9BF3}"/>
              </a:ext>
            </a:extLst>
          </p:cNvPr>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W-S</a:t>
            </a:r>
            <a:r>
              <a:rPr lang="zh-CN" altLang="en-US" sz="1200" dirty="0">
                <a:latin typeface="微软雅黑" panose="020B0503020204020204" pitchFamily="34" charset="-122"/>
                <a:ea typeface="微软雅黑" panose="020B0503020204020204" pitchFamily="34" charset="-122"/>
              </a:rPr>
              <a:t>模型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双水模型（孔隙水分为束缚水和自由水，建立包含这两种水相导电贡献的岩石物理方程，成功解决了传统阿尔奇公式在**泥质砂岩**中计算含油饱和度失准的难题），</a:t>
            </a:r>
            <a:r>
              <a:rPr lang="en-US" altLang="zh-CN" sz="1200" dirty="0">
                <a:latin typeface="微软雅黑" panose="020B0503020204020204" pitchFamily="34" charset="-122"/>
                <a:ea typeface="微软雅黑" panose="020B0503020204020204" pitchFamily="34" charset="-122"/>
              </a:rPr>
              <a:t>Qv——</a:t>
            </a:r>
            <a:r>
              <a:rPr lang="zh-CN" altLang="en-US" sz="1200" dirty="0">
                <a:latin typeface="微软雅黑" panose="020B0503020204020204" pitchFamily="34" charset="-122"/>
                <a:ea typeface="微软雅黑" panose="020B0503020204020204" pitchFamily="34" charset="-122"/>
              </a:rPr>
              <a:t>阳离子粘土附加导电性</a:t>
            </a:r>
            <a:endParaRPr lang="zh-CN" altLang="en-US" dirty="0"/>
          </a:p>
        </p:txBody>
      </p:sp>
      <p:sp>
        <p:nvSpPr>
          <p:cNvPr id="4" name="灯片编号占位符 3">
            <a:extLst>
              <a:ext uri="{FF2B5EF4-FFF2-40B4-BE49-F238E27FC236}">
                <a16:creationId xmlns:a16="http://schemas.microsoft.com/office/drawing/2014/main" id="{C143039A-2FE0-02A9-1CFE-484B2C42F419}"/>
              </a:ext>
            </a:extLst>
          </p:cNvPr>
          <p:cNvSpPr>
            <a:spLocks noGrp="1"/>
          </p:cNvSpPr>
          <p:nvPr>
            <p:ph type="sldNum" sz="quarter" idx="5"/>
          </p:nvPr>
        </p:nvSpPr>
        <p:spPr/>
        <p:txBody>
          <a:bodyPr/>
          <a:lstStyle/>
          <a:p>
            <a:pPr>
              <a:defRPr/>
            </a:pPr>
            <a:fld id="{81DD4105-9FCD-4C10-9EA4-1BC17850A427}" type="slidenum">
              <a:rPr lang="zh-CN" altLang="en-US" smtClean="0"/>
              <a:t>8</a:t>
            </a:fld>
            <a:endParaRPr lang="en-US" altLang="zh-CN"/>
          </a:p>
        </p:txBody>
      </p:sp>
    </p:spTree>
    <p:extLst>
      <p:ext uri="{BB962C8B-B14F-4D97-AF65-F5344CB8AC3E}">
        <p14:creationId xmlns:p14="http://schemas.microsoft.com/office/powerpoint/2010/main" val="469134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D4DD4-69BA-6AA8-822B-DEF0D8F5B2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5EEF13-2A27-C32E-4DC4-1CF241593E9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F92A50-4CDA-C60D-C0A8-8251E6DB4E8B}"/>
              </a:ext>
            </a:extLst>
          </p:cNvPr>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W-S</a:t>
            </a:r>
            <a:r>
              <a:rPr lang="zh-CN" altLang="en-US" sz="1200" dirty="0">
                <a:latin typeface="微软雅黑" panose="020B0503020204020204" pitchFamily="34" charset="-122"/>
                <a:ea typeface="微软雅黑" panose="020B0503020204020204" pitchFamily="34" charset="-122"/>
              </a:rPr>
              <a:t>模型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双水模型（孔隙水分为束缚水和自由水，建立包含这两种水相导电贡献的岩石物理方程，成功解决了传统阿尔奇公式在**泥质砂岩**中计算含油饱和度失准的难题），</a:t>
            </a:r>
            <a:r>
              <a:rPr lang="en-US" altLang="zh-CN" sz="1200" dirty="0">
                <a:latin typeface="微软雅黑" panose="020B0503020204020204" pitchFamily="34" charset="-122"/>
                <a:ea typeface="微软雅黑" panose="020B0503020204020204" pitchFamily="34" charset="-122"/>
              </a:rPr>
              <a:t>Qv——</a:t>
            </a:r>
            <a:r>
              <a:rPr lang="zh-CN" altLang="en-US" sz="1200" dirty="0">
                <a:latin typeface="微软雅黑" panose="020B0503020204020204" pitchFamily="34" charset="-122"/>
                <a:ea typeface="微软雅黑" panose="020B0503020204020204" pitchFamily="34" charset="-122"/>
              </a:rPr>
              <a:t>阳离子粘土附加导电性</a:t>
            </a:r>
            <a:endParaRPr lang="zh-CN" altLang="en-US" dirty="0"/>
          </a:p>
        </p:txBody>
      </p:sp>
      <p:sp>
        <p:nvSpPr>
          <p:cNvPr id="4" name="灯片编号占位符 3">
            <a:extLst>
              <a:ext uri="{FF2B5EF4-FFF2-40B4-BE49-F238E27FC236}">
                <a16:creationId xmlns:a16="http://schemas.microsoft.com/office/drawing/2014/main" id="{07421A22-95C4-F62E-4B81-8371BDEC4209}"/>
              </a:ext>
            </a:extLst>
          </p:cNvPr>
          <p:cNvSpPr>
            <a:spLocks noGrp="1"/>
          </p:cNvSpPr>
          <p:nvPr>
            <p:ph type="sldNum" sz="quarter" idx="5"/>
          </p:nvPr>
        </p:nvSpPr>
        <p:spPr/>
        <p:txBody>
          <a:bodyPr/>
          <a:lstStyle/>
          <a:p>
            <a:pPr>
              <a:defRPr/>
            </a:pPr>
            <a:fld id="{81DD4105-9FCD-4C10-9EA4-1BC17850A427}" type="slidenum">
              <a:rPr lang="zh-CN" altLang="en-US" smtClean="0"/>
              <a:t>13</a:t>
            </a:fld>
            <a:endParaRPr lang="en-US" altLang="zh-CN"/>
          </a:p>
        </p:txBody>
      </p:sp>
    </p:spTree>
    <p:extLst>
      <p:ext uri="{BB962C8B-B14F-4D97-AF65-F5344CB8AC3E}">
        <p14:creationId xmlns:p14="http://schemas.microsoft.com/office/powerpoint/2010/main" val="2801068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A8D86-8C5D-5E1C-C528-78BE87B79A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5A255F-ED6A-C21C-00A9-519E1B5555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201BD7-D5DB-7B1C-3A08-1E55611C3AAD}"/>
              </a:ext>
            </a:extLst>
          </p:cNvPr>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W-S</a:t>
            </a:r>
            <a:r>
              <a:rPr lang="zh-CN" altLang="en-US" sz="1200" dirty="0">
                <a:latin typeface="微软雅黑" panose="020B0503020204020204" pitchFamily="34" charset="-122"/>
                <a:ea typeface="微软雅黑" panose="020B0503020204020204" pitchFamily="34" charset="-122"/>
              </a:rPr>
              <a:t>模型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双水模型（孔隙水分为束缚水和自由水，建立包含这两种水相导电贡献的岩石物理方程，成功解决了传统阿尔奇公式在**泥质砂岩**中计算含油饱和度失准的难题），</a:t>
            </a:r>
            <a:r>
              <a:rPr lang="en-US" altLang="zh-CN" sz="1200" dirty="0">
                <a:latin typeface="微软雅黑" panose="020B0503020204020204" pitchFamily="34" charset="-122"/>
                <a:ea typeface="微软雅黑" panose="020B0503020204020204" pitchFamily="34" charset="-122"/>
              </a:rPr>
              <a:t>Qv——</a:t>
            </a:r>
            <a:r>
              <a:rPr lang="zh-CN" altLang="en-US" sz="1200" dirty="0">
                <a:latin typeface="微软雅黑" panose="020B0503020204020204" pitchFamily="34" charset="-122"/>
                <a:ea typeface="微软雅黑" panose="020B0503020204020204" pitchFamily="34" charset="-122"/>
              </a:rPr>
              <a:t>阳离子粘土附加导电性</a:t>
            </a:r>
            <a:endParaRPr lang="zh-CN" altLang="en-US" dirty="0"/>
          </a:p>
        </p:txBody>
      </p:sp>
      <p:sp>
        <p:nvSpPr>
          <p:cNvPr id="4" name="灯片编号占位符 3">
            <a:extLst>
              <a:ext uri="{FF2B5EF4-FFF2-40B4-BE49-F238E27FC236}">
                <a16:creationId xmlns:a16="http://schemas.microsoft.com/office/drawing/2014/main" id="{D022E684-E97A-3088-E53A-C5EEC9B82502}"/>
              </a:ext>
            </a:extLst>
          </p:cNvPr>
          <p:cNvSpPr>
            <a:spLocks noGrp="1"/>
          </p:cNvSpPr>
          <p:nvPr>
            <p:ph type="sldNum" sz="quarter" idx="5"/>
          </p:nvPr>
        </p:nvSpPr>
        <p:spPr/>
        <p:txBody>
          <a:bodyPr/>
          <a:lstStyle/>
          <a:p>
            <a:pPr>
              <a:defRPr/>
            </a:pPr>
            <a:fld id="{81DD4105-9FCD-4C10-9EA4-1BC17850A427}" type="slidenum">
              <a:rPr lang="zh-CN" altLang="en-US" smtClean="0"/>
              <a:t>14</a:t>
            </a:fld>
            <a:endParaRPr lang="en-US" altLang="zh-CN"/>
          </a:p>
        </p:txBody>
      </p:sp>
    </p:spTree>
    <p:extLst>
      <p:ext uri="{BB962C8B-B14F-4D97-AF65-F5344CB8AC3E}">
        <p14:creationId xmlns:p14="http://schemas.microsoft.com/office/powerpoint/2010/main" val="3551239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45913-2AE8-1450-F6FD-4BEA428D49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9F1D595-15C2-914B-2DBF-69E915EED5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A44A42-4CDB-03B9-1639-1669B4597AF9}"/>
              </a:ext>
            </a:extLst>
          </p:cNvPr>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W-S</a:t>
            </a:r>
            <a:r>
              <a:rPr lang="zh-CN" altLang="en-US" sz="1200" dirty="0">
                <a:latin typeface="微软雅黑" panose="020B0503020204020204" pitchFamily="34" charset="-122"/>
                <a:ea typeface="微软雅黑" panose="020B0503020204020204" pitchFamily="34" charset="-122"/>
              </a:rPr>
              <a:t>模型</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双水模型（孔隙水分为束缚水和自由水，建立包含这两种水相导电贡献的岩石物理方程，成功解决了传统阿尔奇公式在**泥质砂岩**中计算含油饱和度失准的难题），</a:t>
            </a:r>
            <a:r>
              <a:rPr lang="en-US" altLang="zh-CN" sz="1200" dirty="0">
                <a:latin typeface="微软雅黑" panose="020B0503020204020204" pitchFamily="34" charset="-122"/>
                <a:ea typeface="微软雅黑" panose="020B0503020204020204" pitchFamily="34" charset="-122"/>
              </a:rPr>
              <a:t>Qv——</a:t>
            </a:r>
            <a:r>
              <a:rPr lang="zh-CN" altLang="en-US" sz="1200" dirty="0">
                <a:latin typeface="微软雅黑" panose="020B0503020204020204" pitchFamily="34" charset="-122"/>
                <a:ea typeface="微软雅黑" panose="020B0503020204020204" pitchFamily="34" charset="-122"/>
              </a:rPr>
              <a:t>阳离子粘土附加导电性</a:t>
            </a:r>
            <a:endParaRPr lang="zh-CN" altLang="en-US" dirty="0"/>
          </a:p>
        </p:txBody>
      </p:sp>
      <p:sp>
        <p:nvSpPr>
          <p:cNvPr id="4" name="灯片编号占位符 3">
            <a:extLst>
              <a:ext uri="{FF2B5EF4-FFF2-40B4-BE49-F238E27FC236}">
                <a16:creationId xmlns:a16="http://schemas.microsoft.com/office/drawing/2014/main" id="{5E199BA0-1D11-C6FE-B5C2-6C6BF2791CB1}"/>
              </a:ext>
            </a:extLst>
          </p:cNvPr>
          <p:cNvSpPr>
            <a:spLocks noGrp="1"/>
          </p:cNvSpPr>
          <p:nvPr>
            <p:ph type="sldNum" sz="quarter" idx="5"/>
          </p:nvPr>
        </p:nvSpPr>
        <p:spPr/>
        <p:txBody>
          <a:bodyPr/>
          <a:lstStyle/>
          <a:p>
            <a:pPr>
              <a:defRPr/>
            </a:pPr>
            <a:fld id="{81DD4105-9FCD-4C10-9EA4-1BC17850A427}" type="slidenum">
              <a:rPr lang="zh-CN" altLang="en-US" smtClean="0"/>
              <a:t>15</a:t>
            </a:fld>
            <a:endParaRPr lang="en-US" altLang="zh-CN"/>
          </a:p>
        </p:txBody>
      </p:sp>
    </p:spTree>
    <p:extLst>
      <p:ext uri="{BB962C8B-B14F-4D97-AF65-F5344CB8AC3E}">
        <p14:creationId xmlns:p14="http://schemas.microsoft.com/office/powerpoint/2010/main" val="18421412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208"/>
            <a:ext cx="12192000" cy="6858000"/>
          </a:xfrm>
          <a:prstGeom prst="rect">
            <a:avLst/>
          </a:prstGeom>
        </p:spPr>
      </p:pic>
      <p:sp>
        <p:nvSpPr>
          <p:cNvPr id="4" name="日期占位符 3"/>
          <p:cNvSpPr>
            <a:spLocks noGrp="1"/>
          </p:cNvSpPr>
          <p:nvPr>
            <p:ph type="dt" sz="half" idx="10"/>
          </p:nvPr>
        </p:nvSpPr>
        <p:spPr>
          <a:xfrm>
            <a:off x="838200" y="6356350"/>
            <a:ext cx="2743200" cy="365125"/>
          </a:xfrm>
          <a:prstGeom prst="rect">
            <a:avLst/>
          </a:prstGeom>
        </p:spPr>
        <p:txBody>
          <a:bodyPr/>
          <a:lstStyle/>
          <a:p>
            <a:fld id="{900A8351-75EF-E541-933F-0D0F8D573E61}" type="datetimeFigureOut">
              <a:rPr kumimoji="1" lang="zh-CN" altLang="en-US" smtClean="0"/>
              <a:t>2025/6/25</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p:cNvSpPr>
            <a:spLocks noGrp="1"/>
          </p:cNvSpPr>
          <p:nvPr>
            <p:ph type="sldNum" sz="quarter" idx="12"/>
          </p:nvPr>
        </p:nvSpPr>
        <p:spPr/>
        <p:txBody>
          <a:bodyPr/>
          <a:lstStyle/>
          <a:p>
            <a:fld id="{2B4DB8B8-3C68-0C4B-B417-028606C915B5}" type="slidenum">
              <a:rPr kumimoji="1" lang="zh-CN" altLang="en-US" smtClean="0"/>
              <a:t>‹#›</a:t>
            </a:fld>
            <a:endParaRPr kumimoji="1" lang="zh-CN" altLang="en-US"/>
          </a:p>
        </p:txBody>
      </p:sp>
      <p:pic>
        <p:nvPicPr>
          <p:cNvPr id="8" name="图片 7" descr="中油测井logo-01"/>
          <p:cNvPicPr>
            <a:picLocks noChangeAspect="1"/>
          </p:cNvPicPr>
          <p:nvPr userDrawn="1"/>
        </p:nvPicPr>
        <p:blipFill>
          <a:blip r:embed="rId3"/>
          <a:stretch>
            <a:fillRect/>
          </a:stretch>
        </p:blipFill>
        <p:spPr>
          <a:xfrm>
            <a:off x="430530" y="328295"/>
            <a:ext cx="1664970" cy="45275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7" name="图片 6" descr="0000-01"/>
          <p:cNvPicPr>
            <a:picLocks noChangeAspect="1"/>
          </p:cNvPicPr>
          <p:nvPr userDrawn="1"/>
        </p:nvPicPr>
        <p:blipFill>
          <a:blip r:embed="rId3"/>
          <a:stretch>
            <a:fillRect/>
          </a:stretch>
        </p:blipFill>
        <p:spPr>
          <a:xfrm>
            <a:off x="430530" y="328294"/>
            <a:ext cx="1665605" cy="452755"/>
          </a:xfrm>
          <a:prstGeom prst="rect">
            <a:avLst/>
          </a:prstGeom>
        </p:spPr>
      </p:pic>
      <p:cxnSp>
        <p:nvCxnSpPr>
          <p:cNvPr id="5" name="直接连接符 4"/>
          <p:cNvCxnSpPr/>
          <p:nvPr userDrawn="1"/>
        </p:nvCxnSpPr>
        <p:spPr>
          <a:xfrm flipV="1">
            <a:off x="2235200" y="983081"/>
            <a:ext cx="9285605" cy="1905"/>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图片 9" descr="图示, 工程绘图&#10;&#10;描述已自动生成"/>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8981" y="4657458"/>
            <a:ext cx="2494306" cy="200326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descr="0000-01"/>
          <p:cNvPicPr>
            <a:picLocks noChangeAspect="1"/>
          </p:cNvPicPr>
          <p:nvPr userDrawn="1"/>
        </p:nvPicPr>
        <p:blipFill>
          <a:blip r:embed="rId3"/>
          <a:stretch>
            <a:fillRect/>
          </a:stretch>
        </p:blipFill>
        <p:spPr>
          <a:xfrm>
            <a:off x="430530" y="328294"/>
            <a:ext cx="1665605" cy="452755"/>
          </a:xfrm>
          <a:prstGeom prst="rect">
            <a:avLst/>
          </a:prstGeom>
        </p:spPr>
      </p:pic>
      <p:cxnSp>
        <p:nvCxnSpPr>
          <p:cNvPr id="3" name="直接连接符 2"/>
          <p:cNvCxnSpPr/>
          <p:nvPr userDrawn="1"/>
        </p:nvCxnSpPr>
        <p:spPr>
          <a:xfrm flipV="1">
            <a:off x="2235200" y="983081"/>
            <a:ext cx="9285605" cy="1905"/>
          </a:xfrm>
          <a:prstGeom prst="line">
            <a:avLst/>
          </a:prstGeom>
        </p:spPr>
        <p:style>
          <a:lnRef idx="3">
            <a:schemeClr val="accent1"/>
          </a:lnRef>
          <a:fillRef idx="0">
            <a:schemeClr val="accent1"/>
          </a:fillRef>
          <a:effectRef idx="2">
            <a:schemeClr val="accent1"/>
          </a:effectRef>
          <a:fontRef idx="minor">
            <a:schemeClr val="tx1"/>
          </a:fontRef>
        </p:style>
      </p:cxnSp>
      <p:sp>
        <p:nvSpPr>
          <p:cNvPr id="4" name="文本框 1"/>
          <p:cNvSpPr txBox="1"/>
          <p:nvPr userDrawn="1"/>
        </p:nvSpPr>
        <p:spPr>
          <a:xfrm>
            <a:off x="760395" y="6418686"/>
            <a:ext cx="2438400" cy="307777"/>
          </a:xfrm>
          <a:prstGeom prst="rect">
            <a:avLst/>
          </a:prstGeom>
          <a:noFill/>
        </p:spPr>
        <p:txBody>
          <a:bodyPr wrap="square" rtlCol="0">
            <a:spAutoFit/>
          </a:bodyPr>
          <a:lstStyle/>
          <a:p>
            <a:r>
              <a:rPr lang="zh-CN" altLang="en-US" sz="1400" i="1" dirty="0">
                <a:solidFill>
                  <a:srgbClr val="006EBE"/>
                </a:solidFill>
                <a:latin typeface="微软雅黑" panose="020B0503020204020204" pitchFamily="34" charset="-122"/>
                <a:ea typeface="微软雅黑" panose="020B0503020204020204" pitchFamily="34" charset="-122"/>
              </a:rPr>
              <a:t>创 新 测 井    服 务 油 气</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bg>
      <p:bgPr>
        <a:gradFill>
          <a:gsLst>
            <a:gs pos="32000">
              <a:schemeClr val="accent1">
                <a:lumMod val="20000"/>
                <a:lumOff val="80000"/>
              </a:schemeClr>
            </a:gs>
            <a:gs pos="0">
              <a:srgbClr val="00B2ED"/>
            </a:gs>
          </a:gsLst>
          <a:lin ang="5400000" scaled="0"/>
        </a:gradFill>
        <a:effectLst/>
      </p:bgPr>
    </p:bg>
    <p:spTree>
      <p:nvGrpSpPr>
        <p:cNvPr id="1" name=""/>
        <p:cNvGrpSpPr/>
        <p:nvPr/>
      </p:nvGrpSpPr>
      <p:grpSpPr>
        <a:xfrm>
          <a:off x="0" y="0"/>
          <a:ext cx="0" cy="0"/>
          <a:chOff x="0" y="0"/>
          <a:chExt cx="0" cy="0"/>
        </a:xfrm>
      </p:grpSpPr>
      <p:pic>
        <p:nvPicPr>
          <p:cNvPr id="4" name="图片 3" descr="DJI_00010"/>
          <p:cNvPicPr>
            <a:picLocks noChangeAspect="1"/>
          </p:cNvPicPr>
          <p:nvPr userDrawn="1"/>
        </p:nvPicPr>
        <p:blipFill rotWithShape="1">
          <a:blip r:embed="rId2">
            <a:alphaModFix amt="50000"/>
          </a:blip>
          <a:srcRect l="397" t="4489" r="630" b="12645"/>
          <a:stretch>
            <a:fillRect/>
          </a:stretch>
        </p:blipFill>
        <p:spPr>
          <a:xfrm>
            <a:off x="0" y="-635"/>
            <a:ext cx="12191365" cy="6858635"/>
          </a:xfrm>
          <a:prstGeom prst="rect">
            <a:avLst/>
          </a:prstGeom>
        </p:spPr>
      </p:pic>
      <p:pic>
        <p:nvPicPr>
          <p:cNvPr id="3" name="图片 2" descr="0000-01"/>
          <p:cNvPicPr>
            <a:picLocks noChangeAspect="1"/>
          </p:cNvPicPr>
          <p:nvPr userDrawn="1"/>
        </p:nvPicPr>
        <p:blipFill>
          <a:blip r:embed="rId3"/>
          <a:stretch>
            <a:fillRect/>
          </a:stretch>
        </p:blipFill>
        <p:spPr>
          <a:xfrm>
            <a:off x="430530" y="328294"/>
            <a:ext cx="1665605" cy="45275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gradFill>
          <a:gsLst>
            <a:gs pos="32000">
              <a:schemeClr val="accent1">
                <a:lumMod val="20000"/>
                <a:lumOff val="80000"/>
              </a:schemeClr>
            </a:gs>
            <a:gs pos="0">
              <a:srgbClr val="00B2ED"/>
            </a:gs>
          </a:gsLst>
          <a:lin ang="5400000" scaled="0"/>
        </a:gradFill>
        <a:effectLst/>
      </p:bgPr>
    </p:bg>
    <p:spTree>
      <p:nvGrpSpPr>
        <p:cNvPr id="1" name=""/>
        <p:cNvGrpSpPr/>
        <p:nvPr/>
      </p:nvGrpSpPr>
      <p:grpSpPr>
        <a:xfrm>
          <a:off x="0" y="0"/>
          <a:ext cx="0" cy="0"/>
          <a:chOff x="0" y="0"/>
          <a:chExt cx="0" cy="0"/>
        </a:xfrm>
      </p:grpSpPr>
      <p:pic>
        <p:nvPicPr>
          <p:cNvPr id="6" name="图片 5" descr="中油测井logo-01"/>
          <p:cNvPicPr>
            <a:picLocks noChangeAspect="1"/>
          </p:cNvPicPr>
          <p:nvPr userDrawn="1"/>
        </p:nvPicPr>
        <p:blipFill>
          <a:blip r:embed="rId2"/>
          <a:stretch>
            <a:fillRect/>
          </a:stretch>
        </p:blipFill>
        <p:spPr>
          <a:xfrm>
            <a:off x="430530" y="328295"/>
            <a:ext cx="1664970" cy="452755"/>
          </a:xfrm>
          <a:prstGeom prst="rect">
            <a:avLst/>
          </a:prstGeom>
        </p:spPr>
      </p:pic>
      <p:pic>
        <p:nvPicPr>
          <p:cNvPr id="3" name="图片 2" descr="DJI_00010"/>
          <p:cNvPicPr>
            <a:picLocks noChangeAspect="1"/>
          </p:cNvPicPr>
          <p:nvPr userDrawn="1"/>
        </p:nvPicPr>
        <p:blipFill rotWithShape="1">
          <a:blip r:embed="rId3">
            <a:alphaModFix amt="50000"/>
          </a:blip>
          <a:srcRect l="397" t="4489" r="630" b="12645"/>
          <a:stretch>
            <a:fillRect/>
          </a:stretch>
        </p:blipFill>
        <p:spPr>
          <a:xfrm>
            <a:off x="0" y="-635"/>
            <a:ext cx="12191365" cy="68586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CB78-D4ED-41AA-89A3-42DEAB5E43A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0.png"/><Relationship Id="rId5" Type="http://schemas.openxmlformats.org/officeDocument/2006/relationships/image" Target="../media/image33.png"/><Relationship Id="rId4" Type="http://schemas.openxmlformats.org/officeDocument/2006/relationships/image" Target="../media/image231.png"/><Relationship Id="rId9" Type="http://schemas.openxmlformats.org/officeDocument/2006/relationships/image" Target="../media/image280.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0.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8.jpe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100.png"/><Relationship Id="rId7" Type="http://schemas.openxmlformats.org/officeDocument/2006/relationships/image" Target="../media/image150.png"/><Relationship Id="rId2" Type="http://schemas.openxmlformats.org/officeDocument/2006/relationships/image" Target="../media/image120.png"/><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7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73.jpeg"/><Relationship Id="rId4" Type="http://schemas.openxmlformats.org/officeDocument/2006/relationships/image" Target="../media/image7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中油测井logo-01"/>
          <p:cNvPicPr>
            <a:picLocks noChangeAspect="1"/>
          </p:cNvPicPr>
          <p:nvPr/>
        </p:nvPicPr>
        <p:blipFill>
          <a:blip r:embed="rId2"/>
          <a:stretch>
            <a:fillRect/>
          </a:stretch>
        </p:blipFill>
        <p:spPr>
          <a:xfrm>
            <a:off x="430530" y="328295"/>
            <a:ext cx="1664970" cy="452755"/>
          </a:xfrm>
          <a:prstGeom prst="rect">
            <a:avLst/>
          </a:prstGeom>
        </p:spPr>
      </p:pic>
      <p:sp>
        <p:nvSpPr>
          <p:cNvPr id="6" name="标题 3"/>
          <p:cNvSpPr txBox="1"/>
          <p:nvPr/>
        </p:nvSpPr>
        <p:spPr>
          <a:xfrm>
            <a:off x="879396" y="2079689"/>
            <a:ext cx="10310115" cy="1141100"/>
          </a:xfrm>
          <a:prstGeom prst="rect">
            <a:avLst/>
          </a:prstGeom>
        </p:spPr>
        <p:txBody>
          <a:bodyPr>
            <a:no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9pPr>
          </a:lstStyle>
          <a:p>
            <a:pPr>
              <a:lnSpc>
                <a:spcPct val="110000"/>
              </a:lnSpc>
            </a:pPr>
            <a:r>
              <a:rPr lang="zh-CN" altLang="en-US" sz="5400" b="1" dirty="0">
                <a:solidFill>
                  <a:schemeClr val="bg1"/>
                </a:solidFill>
                <a:latin typeface="微软雅黑" panose="020B0503020204020204" pitchFamily="34" charset="-122"/>
                <a:ea typeface="微软雅黑" panose="020B0503020204020204" pitchFamily="34" charset="-122"/>
              </a:rPr>
              <a:t>裸眼测井技术及储层参数计算</a:t>
            </a:r>
          </a:p>
        </p:txBody>
      </p:sp>
      <p:sp>
        <p:nvSpPr>
          <p:cNvPr id="7" name="副标题 4"/>
          <p:cNvSpPr txBox="1"/>
          <p:nvPr/>
        </p:nvSpPr>
        <p:spPr>
          <a:xfrm>
            <a:off x="1111045" y="3514381"/>
            <a:ext cx="4544543" cy="581057"/>
          </a:xfrm>
          <a:prstGeom prst="rect">
            <a:avLst/>
          </a:prstGeom>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150000"/>
              </a:lnSpc>
              <a:buNone/>
            </a:pPr>
            <a:r>
              <a:rPr lang="zh-CN" altLang="en-US" sz="2400" dirty="0">
                <a:solidFill>
                  <a:srgbClr val="0E2982"/>
                </a:solidFill>
                <a:latin typeface="微软雅黑" panose="020B0503020204020204" pitchFamily="34" charset="-122"/>
                <a:ea typeface="微软雅黑" panose="020B0503020204020204" pitchFamily="34" charset="-122"/>
              </a:rPr>
              <a:t>中油测井天津分公司</a:t>
            </a:r>
            <a:r>
              <a:rPr lang="en-GB" altLang="zh-CN" sz="2400" dirty="0">
                <a:solidFill>
                  <a:srgbClr val="0E2982"/>
                </a:solidFill>
                <a:latin typeface="微软雅黑" panose="020B0503020204020204" pitchFamily="34" charset="-122"/>
                <a:ea typeface="微软雅黑" panose="020B0503020204020204" pitchFamily="34" charset="-122"/>
              </a:rPr>
              <a:t>/2025.06</a:t>
            </a:r>
            <a:endParaRPr lang="zh-CN" altLang="en-US" sz="2400" dirty="0">
              <a:solidFill>
                <a:srgbClr val="0E2982"/>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stretch>
            <a:fillRect/>
          </a:stretch>
        </p:blipFill>
        <p:spPr>
          <a:xfrm>
            <a:off x="5655588" y="3804910"/>
            <a:ext cx="4233711" cy="694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E0E79-A0E9-8D64-F5D8-A01695F22273}"/>
            </a:ext>
          </a:extLst>
        </p:cNvPr>
        <p:cNvGrpSpPr/>
        <p:nvPr/>
      </p:nvGrpSpPr>
      <p:grpSpPr>
        <a:xfrm>
          <a:off x="0" y="0"/>
          <a:ext cx="0" cy="0"/>
          <a:chOff x="0" y="0"/>
          <a:chExt cx="0" cy="0"/>
        </a:xfrm>
      </p:grpSpPr>
      <p:sp>
        <p:nvSpPr>
          <p:cNvPr id="2" name="TextBox 3">
            <a:extLst>
              <a:ext uri="{FF2B5EF4-FFF2-40B4-BE49-F238E27FC236}">
                <a16:creationId xmlns:a16="http://schemas.microsoft.com/office/drawing/2014/main" id="{B2C8895B-5CD8-52D2-D828-A4CB655930F5}"/>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一、常规测井系列及应用</a:t>
            </a:r>
          </a:p>
        </p:txBody>
      </p:sp>
      <p:grpSp>
        <p:nvGrpSpPr>
          <p:cNvPr id="27" name="组合 26">
            <a:extLst>
              <a:ext uri="{FF2B5EF4-FFF2-40B4-BE49-F238E27FC236}">
                <a16:creationId xmlns:a16="http://schemas.microsoft.com/office/drawing/2014/main" id="{99D20859-3174-925E-2B5C-4B157351AF74}"/>
              </a:ext>
            </a:extLst>
          </p:cNvPr>
          <p:cNvGrpSpPr/>
          <p:nvPr/>
        </p:nvGrpSpPr>
        <p:grpSpPr>
          <a:xfrm>
            <a:off x="563571" y="1605045"/>
            <a:ext cx="11360594" cy="4843293"/>
            <a:chOff x="91828" y="1478376"/>
            <a:chExt cx="11948960" cy="5146689"/>
          </a:xfrm>
        </p:grpSpPr>
        <p:sp>
          <p:nvSpPr>
            <p:cNvPr id="4" name="文本框 3">
              <a:extLst>
                <a:ext uri="{FF2B5EF4-FFF2-40B4-BE49-F238E27FC236}">
                  <a16:creationId xmlns:a16="http://schemas.microsoft.com/office/drawing/2014/main" id="{AA4EF8FE-C58C-D3A0-7FC3-D4E27AB287F3}"/>
                </a:ext>
              </a:extLst>
            </p:cNvPr>
            <p:cNvSpPr txBox="1"/>
            <p:nvPr/>
          </p:nvSpPr>
          <p:spPr>
            <a:xfrm>
              <a:off x="91828" y="2823009"/>
              <a:ext cx="3150161" cy="3260753"/>
            </a:xfrm>
            <a:prstGeom prst="rect">
              <a:avLst/>
            </a:prstGeom>
            <a:noFill/>
          </p:spPr>
          <p:txBody>
            <a:bodyPr wrap="square" rtlCol="0">
              <a:spAutoFit/>
            </a:bodyPr>
            <a:lstStyle/>
            <a:p>
              <a:pPr indent="361950" algn="l" defTabSz="457200">
                <a:lnSpc>
                  <a:spcPct val="125000"/>
                </a:lnSpc>
                <a:buClr>
                  <a:srgbClr val="C00000"/>
                </a:buClr>
                <a:defRPr/>
              </a:pPr>
              <a:r>
                <a:rPr lang="en-US" altLang="zh-CN" sz="1600" dirty="0">
                  <a:solidFill>
                    <a:schemeClr val="tx1"/>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该区块由于注水关系，油层水淹情况比较复杂，</a:t>
              </a:r>
              <a:r>
                <a:rPr lang="zh-CN" altLang="en-US" sz="1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官</a:t>
              </a:r>
              <a:r>
                <a:rPr lang="en-US" altLang="zh-CN" sz="1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47-2-8</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井试油初期全水，经测试证实为</a:t>
              </a:r>
              <a:r>
                <a:rPr lang="en-US" altLang="zh-CN" sz="1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56</a:t>
              </a:r>
              <a:r>
                <a:rPr lang="zh-CN" altLang="en-US" sz="1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号层为主力产层</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，分析为单层水淹突进</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该井常规资料和核磁共振资料均反映为油层</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，后注水井官</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47-5-5</a:t>
              </a:r>
              <a:r>
                <a:rPr lang="zh-CN" altLang="en-US" sz="1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进行调剖措施，本井日产油</a:t>
              </a:r>
              <a:r>
                <a:rPr lang="en-US" altLang="zh-CN" sz="1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6.77t</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，水</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1361</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方，含水</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66.8 %</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1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官</a:t>
              </a:r>
              <a:r>
                <a:rPr lang="en-US" altLang="zh-CN" sz="1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48-2-3</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井</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84</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号低水淹层与官</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47-2-8</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井</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56</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号层为同一小层投产初期</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22.8</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方液，</a:t>
              </a:r>
              <a:r>
                <a:rPr lang="en-US" altLang="zh-CN" sz="1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7.93t</a:t>
              </a:r>
              <a:r>
                <a:rPr lang="zh-CN" altLang="en-US" sz="1400"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油</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，含水</a:t>
              </a:r>
              <a:r>
                <a:rPr lang="en-US" altLang="zh-CN" sz="1400" dirty="0">
                  <a:latin typeface="微软雅黑" panose="020B0503020204020204" pitchFamily="34" charset="-122"/>
                  <a:ea typeface="微软雅黑" panose="020B0503020204020204" pitchFamily="34" charset="-122"/>
                  <a:sym typeface="宋体" panose="02010600030101010101" pitchFamily="2" charset="-122"/>
                </a:rPr>
                <a:t>65.2%</a:t>
              </a:r>
              <a:r>
                <a:rPr lang="zh-CN" altLang="en-US" sz="1400" dirty="0">
                  <a:latin typeface="微软雅黑" panose="020B0503020204020204" pitchFamily="34" charset="-122"/>
                  <a:ea typeface="微软雅黑" panose="020B0503020204020204" pitchFamily="34" charset="-122"/>
                  <a:sym typeface="宋体" panose="02010600030101010101" pitchFamily="2" charset="-122"/>
                </a:rPr>
                <a:t>。</a:t>
              </a:r>
            </a:p>
          </p:txBody>
        </p:sp>
        <p:grpSp>
          <p:nvGrpSpPr>
            <p:cNvPr id="5" name="组合 4">
              <a:extLst>
                <a:ext uri="{FF2B5EF4-FFF2-40B4-BE49-F238E27FC236}">
                  <a16:creationId xmlns:a16="http://schemas.microsoft.com/office/drawing/2014/main" id="{0696A775-B5FF-4DD0-32D5-2776EEBC30BA}"/>
                </a:ext>
              </a:extLst>
            </p:cNvPr>
            <p:cNvGrpSpPr/>
            <p:nvPr/>
          </p:nvGrpSpPr>
          <p:grpSpPr>
            <a:xfrm>
              <a:off x="8698147" y="2399939"/>
              <a:ext cx="2673005" cy="1636911"/>
              <a:chOff x="8517" y="6647"/>
              <a:chExt cx="2208" cy="1966"/>
            </a:xfrm>
          </p:grpSpPr>
          <p:pic>
            <p:nvPicPr>
              <p:cNvPr id="6" name="图片 100007">
                <a:extLst>
                  <a:ext uri="{FF2B5EF4-FFF2-40B4-BE49-F238E27FC236}">
                    <a16:creationId xmlns:a16="http://schemas.microsoft.com/office/drawing/2014/main" id="{5835FF13-E54E-CB90-9C21-07DEB26E3FF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7247" t="53227" r="42204" b="33024"/>
              <a:stretch>
                <a:fillRect/>
              </a:stretch>
            </p:blipFill>
            <p:spPr bwMode="auto">
              <a:xfrm>
                <a:off x="8517" y="6647"/>
                <a:ext cx="2209" cy="196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6" descr="000x1">
                <a:extLst>
                  <a:ext uri="{FF2B5EF4-FFF2-40B4-BE49-F238E27FC236}">
                    <a16:creationId xmlns:a16="http://schemas.microsoft.com/office/drawing/2014/main" id="{4803D147-EBFF-9693-D386-03312F3CD51C}"/>
                  </a:ext>
                </a:extLst>
              </p:cNvPr>
              <p:cNvPicPr/>
              <p:nvPr/>
            </p:nvPicPr>
            <p:blipFill>
              <a:blip r:embed="rId3"/>
              <a:stretch>
                <a:fillRect/>
              </a:stretch>
            </p:blipFill>
            <p:spPr>
              <a:xfrm>
                <a:off x="9168" y="7611"/>
                <a:ext cx="203" cy="216"/>
              </a:xfrm>
              <a:prstGeom prst="rect">
                <a:avLst/>
              </a:prstGeom>
              <a:noFill/>
              <a:ln w="9525">
                <a:noFill/>
              </a:ln>
            </p:spPr>
          </p:pic>
          <p:cxnSp>
            <p:nvCxnSpPr>
              <p:cNvPr id="12" name="直接箭头连接符 11">
                <a:extLst>
                  <a:ext uri="{FF2B5EF4-FFF2-40B4-BE49-F238E27FC236}">
                    <a16:creationId xmlns:a16="http://schemas.microsoft.com/office/drawing/2014/main" id="{8C04D5D8-C907-33E0-6203-BF88BDF1FA20}"/>
                  </a:ext>
                </a:extLst>
              </p:cNvPr>
              <p:cNvCxnSpPr>
                <a:endCxn id="13" idx="1"/>
              </p:cNvCxnSpPr>
              <p:nvPr/>
            </p:nvCxnSpPr>
            <p:spPr>
              <a:xfrm flipV="1">
                <a:off x="9296" y="7676"/>
                <a:ext cx="746" cy="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6" descr="000x1">
                <a:extLst>
                  <a:ext uri="{FF2B5EF4-FFF2-40B4-BE49-F238E27FC236}">
                    <a16:creationId xmlns:a16="http://schemas.microsoft.com/office/drawing/2014/main" id="{3E55EB00-8677-A614-2665-E140E4923210}"/>
                  </a:ext>
                </a:extLst>
              </p:cNvPr>
              <p:cNvPicPr/>
              <p:nvPr/>
            </p:nvPicPr>
            <p:blipFill>
              <a:blip r:embed="rId3"/>
              <a:stretch>
                <a:fillRect/>
              </a:stretch>
            </p:blipFill>
            <p:spPr>
              <a:xfrm>
                <a:off x="10042" y="7568"/>
                <a:ext cx="203" cy="216"/>
              </a:xfrm>
              <a:prstGeom prst="rect">
                <a:avLst/>
              </a:prstGeom>
              <a:noFill/>
              <a:ln w="9525">
                <a:noFill/>
              </a:ln>
            </p:spPr>
          </p:pic>
          <p:cxnSp>
            <p:nvCxnSpPr>
              <p:cNvPr id="14" name="直接箭头连接符 13">
                <a:extLst>
                  <a:ext uri="{FF2B5EF4-FFF2-40B4-BE49-F238E27FC236}">
                    <a16:creationId xmlns:a16="http://schemas.microsoft.com/office/drawing/2014/main" id="{57DB1AD9-713A-84F0-0B8D-7A2CDDE2C9D6}"/>
                  </a:ext>
                </a:extLst>
              </p:cNvPr>
              <p:cNvCxnSpPr/>
              <p:nvPr/>
            </p:nvCxnSpPr>
            <p:spPr>
              <a:xfrm flipH="1" flipV="1">
                <a:off x="9863" y="7132"/>
                <a:ext cx="281" cy="4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7DD20EDD-6406-71C3-5530-699F3046B4BB}"/>
                </a:ext>
              </a:extLst>
            </p:cNvPr>
            <p:cNvGrpSpPr/>
            <p:nvPr/>
          </p:nvGrpSpPr>
          <p:grpSpPr>
            <a:xfrm>
              <a:off x="3388995" y="2195525"/>
              <a:ext cx="4985738" cy="4395398"/>
              <a:chOff x="3388995" y="1291120"/>
              <a:chExt cx="4985738" cy="5531955"/>
            </a:xfrm>
          </p:grpSpPr>
          <p:pic>
            <p:nvPicPr>
              <p:cNvPr id="16" name="图片 15">
                <a:extLst>
                  <a:ext uri="{FF2B5EF4-FFF2-40B4-BE49-F238E27FC236}">
                    <a16:creationId xmlns:a16="http://schemas.microsoft.com/office/drawing/2014/main" id="{792F9752-DFD2-EF26-4C4C-765A96CB99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788" t="61440" r="6417" b="12182"/>
              <a:stretch>
                <a:fillRect/>
              </a:stretch>
            </p:blipFill>
            <p:spPr>
              <a:xfrm>
                <a:off x="3454400" y="2017395"/>
                <a:ext cx="4733925" cy="4805680"/>
              </a:xfrm>
              <a:prstGeom prst="rect">
                <a:avLst/>
              </a:prstGeom>
            </p:spPr>
          </p:pic>
          <p:pic>
            <p:nvPicPr>
              <p:cNvPr id="17" name="图片 16">
                <a:extLst>
                  <a:ext uri="{FF2B5EF4-FFF2-40B4-BE49-F238E27FC236}">
                    <a16:creationId xmlns:a16="http://schemas.microsoft.com/office/drawing/2014/main" id="{9013B63F-E281-E48D-5366-343C40AF5F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3852" t="7917" r="5969" b="85916"/>
              <a:stretch>
                <a:fillRect/>
              </a:stretch>
            </p:blipFill>
            <p:spPr>
              <a:xfrm>
                <a:off x="3454400" y="1680210"/>
                <a:ext cx="4779645" cy="337185"/>
              </a:xfrm>
              <a:prstGeom prst="rect">
                <a:avLst/>
              </a:prstGeom>
            </p:spPr>
          </p:pic>
          <p:sp>
            <p:nvSpPr>
              <p:cNvPr id="18" name="TextBox 11">
                <a:extLst>
                  <a:ext uri="{FF2B5EF4-FFF2-40B4-BE49-F238E27FC236}">
                    <a16:creationId xmlns:a16="http://schemas.microsoft.com/office/drawing/2014/main" id="{BDB19600-84D2-D396-2F0C-7DBC6EC4A244}"/>
                  </a:ext>
                </a:extLst>
              </p:cNvPr>
              <p:cNvSpPr txBox="1"/>
              <p:nvPr/>
            </p:nvSpPr>
            <p:spPr>
              <a:xfrm>
                <a:off x="3587783" y="1296292"/>
                <a:ext cx="1398545" cy="404553"/>
              </a:xfrm>
              <a:prstGeom prst="rect">
                <a:avLst/>
              </a:prstGeom>
              <a:noFill/>
              <a:ln w="9525">
                <a:noFill/>
              </a:ln>
            </p:spPr>
            <p:txBody>
              <a:bodyPr vert="horz" wrap="square" anchor="t" anchorCtr="0">
                <a:spAutoFit/>
              </a:bodyPr>
              <a:lstStyle/>
              <a:p>
                <a:pPr>
                  <a:buNone/>
                </a:pPr>
                <a:r>
                  <a:rPr lang="zh-CN" altLang="en-US" sz="1600" b="1" dirty="0">
                    <a:solidFill>
                      <a:srgbClr val="FF0000"/>
                    </a:solidFill>
                    <a:latin typeface="黑体" panose="02010609060101010101" charset="-122"/>
                    <a:ea typeface="黑体" panose="02010609060101010101" charset="-122"/>
                  </a:rPr>
                  <a:t>官</a:t>
                </a:r>
                <a:r>
                  <a:rPr lang="en-US" altLang="zh-CN" sz="1600" b="1" dirty="0">
                    <a:solidFill>
                      <a:srgbClr val="FF0000"/>
                    </a:solidFill>
                    <a:latin typeface="黑体" panose="02010609060101010101" charset="-122"/>
                    <a:ea typeface="黑体" panose="02010609060101010101" charset="-122"/>
                  </a:rPr>
                  <a:t>48-2-3</a:t>
                </a:r>
                <a:endParaRPr lang="zh-CN" altLang="en-US" sz="1600" b="1" dirty="0">
                  <a:solidFill>
                    <a:srgbClr val="FF0000"/>
                  </a:solidFill>
                  <a:latin typeface="黑体" panose="02010609060101010101" charset="-122"/>
                  <a:ea typeface="黑体" panose="02010609060101010101" charset="-122"/>
                </a:endParaRPr>
              </a:p>
            </p:txBody>
          </p:sp>
          <p:sp>
            <p:nvSpPr>
              <p:cNvPr id="19" name="TextBox 11">
                <a:extLst>
                  <a:ext uri="{FF2B5EF4-FFF2-40B4-BE49-F238E27FC236}">
                    <a16:creationId xmlns:a16="http://schemas.microsoft.com/office/drawing/2014/main" id="{1E6546E7-0299-3FE9-FE43-AA2590F1CC4D}"/>
                  </a:ext>
                </a:extLst>
              </p:cNvPr>
              <p:cNvSpPr txBox="1"/>
              <p:nvPr/>
            </p:nvSpPr>
            <p:spPr>
              <a:xfrm>
                <a:off x="5231492" y="1291120"/>
                <a:ext cx="1398545" cy="404553"/>
              </a:xfrm>
              <a:prstGeom prst="rect">
                <a:avLst/>
              </a:prstGeom>
              <a:noFill/>
              <a:ln w="9525">
                <a:noFill/>
              </a:ln>
            </p:spPr>
            <p:txBody>
              <a:bodyPr vert="horz" wrap="square" anchor="t" anchorCtr="0">
                <a:spAutoFit/>
              </a:bodyPr>
              <a:lstStyle/>
              <a:p>
                <a:pPr>
                  <a:buNone/>
                </a:pPr>
                <a:r>
                  <a:rPr lang="zh-CN" altLang="en-US" sz="1600" b="1" dirty="0">
                    <a:solidFill>
                      <a:srgbClr val="FF0000"/>
                    </a:solidFill>
                    <a:latin typeface="黑体" panose="02010609060101010101" charset="-122"/>
                    <a:ea typeface="黑体" panose="02010609060101010101" charset="-122"/>
                  </a:rPr>
                  <a:t>官</a:t>
                </a:r>
                <a:r>
                  <a:rPr lang="en-US" altLang="zh-CN" sz="1600" b="1" dirty="0">
                    <a:solidFill>
                      <a:srgbClr val="FF0000"/>
                    </a:solidFill>
                    <a:latin typeface="黑体" panose="02010609060101010101" charset="-122"/>
                    <a:ea typeface="黑体" panose="02010609060101010101" charset="-122"/>
                  </a:rPr>
                  <a:t>47-2-8</a:t>
                </a:r>
                <a:endParaRPr lang="zh-CN" altLang="en-US" sz="1600" b="1" dirty="0">
                  <a:solidFill>
                    <a:srgbClr val="FF0000"/>
                  </a:solidFill>
                  <a:latin typeface="黑体" panose="02010609060101010101" charset="-122"/>
                  <a:ea typeface="黑体" panose="02010609060101010101" charset="-122"/>
                </a:endParaRPr>
              </a:p>
            </p:txBody>
          </p:sp>
          <p:sp>
            <p:nvSpPr>
              <p:cNvPr id="20" name="TextBox 11">
                <a:extLst>
                  <a:ext uri="{FF2B5EF4-FFF2-40B4-BE49-F238E27FC236}">
                    <a16:creationId xmlns:a16="http://schemas.microsoft.com/office/drawing/2014/main" id="{8C4F9654-876D-8E80-E95D-0C5699BD4323}"/>
                  </a:ext>
                </a:extLst>
              </p:cNvPr>
              <p:cNvSpPr txBox="1"/>
              <p:nvPr/>
            </p:nvSpPr>
            <p:spPr>
              <a:xfrm>
                <a:off x="6976188" y="1301273"/>
                <a:ext cx="1398545" cy="404553"/>
              </a:xfrm>
              <a:prstGeom prst="rect">
                <a:avLst/>
              </a:prstGeom>
              <a:noFill/>
              <a:ln w="9525">
                <a:noFill/>
              </a:ln>
            </p:spPr>
            <p:txBody>
              <a:bodyPr vert="horz" wrap="square" anchor="t" anchorCtr="0">
                <a:spAutoFit/>
              </a:bodyPr>
              <a:lstStyle/>
              <a:p>
                <a:pPr>
                  <a:buNone/>
                </a:pPr>
                <a:r>
                  <a:rPr lang="zh-CN" altLang="en-US" sz="1600" b="1" dirty="0">
                    <a:solidFill>
                      <a:srgbClr val="0000FF"/>
                    </a:solidFill>
                    <a:latin typeface="黑体" panose="02010609060101010101" charset="-122"/>
                    <a:ea typeface="黑体" panose="02010609060101010101" charset="-122"/>
                  </a:rPr>
                  <a:t>官</a:t>
                </a:r>
                <a:r>
                  <a:rPr lang="en-US" altLang="zh-CN" sz="1600" b="1" dirty="0">
                    <a:solidFill>
                      <a:srgbClr val="0000FF"/>
                    </a:solidFill>
                    <a:latin typeface="黑体" panose="02010609060101010101" charset="-122"/>
                    <a:ea typeface="黑体" panose="02010609060101010101" charset="-122"/>
                  </a:rPr>
                  <a:t>47-5-5</a:t>
                </a:r>
                <a:endParaRPr lang="zh-CN" altLang="en-US" sz="1600" b="1" dirty="0">
                  <a:solidFill>
                    <a:srgbClr val="0000FF"/>
                  </a:solidFill>
                  <a:latin typeface="华文细黑" panose="02010600040101010101" pitchFamily="2" charset="-122"/>
                  <a:ea typeface="华文细黑" panose="02010600040101010101" pitchFamily="2" charset="-122"/>
                </a:endParaRPr>
              </a:p>
            </p:txBody>
          </p:sp>
          <p:sp>
            <p:nvSpPr>
              <p:cNvPr id="21" name="椭圆 20">
                <a:extLst>
                  <a:ext uri="{FF2B5EF4-FFF2-40B4-BE49-F238E27FC236}">
                    <a16:creationId xmlns:a16="http://schemas.microsoft.com/office/drawing/2014/main" id="{1F411E2C-7A6E-0D9A-66E0-A71E2F4125C9}"/>
                  </a:ext>
                </a:extLst>
              </p:cNvPr>
              <p:cNvSpPr/>
              <p:nvPr/>
            </p:nvSpPr>
            <p:spPr>
              <a:xfrm>
                <a:off x="5125085" y="3671570"/>
                <a:ext cx="1391920" cy="344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53A82513-950E-6A3F-6B2F-B9E1D44ED7CA}"/>
                  </a:ext>
                </a:extLst>
              </p:cNvPr>
              <p:cNvSpPr/>
              <p:nvPr/>
            </p:nvSpPr>
            <p:spPr>
              <a:xfrm>
                <a:off x="3388995" y="4435475"/>
                <a:ext cx="1391920" cy="344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1E8AFA0-C8A1-2696-BCAA-D15AAE873B72}"/>
                  </a:ext>
                </a:extLst>
              </p:cNvPr>
              <p:cNvSpPr/>
              <p:nvPr/>
            </p:nvSpPr>
            <p:spPr>
              <a:xfrm>
                <a:off x="6842125" y="4600575"/>
                <a:ext cx="1391920" cy="3441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a:extLst>
                <a:ext uri="{FF2B5EF4-FFF2-40B4-BE49-F238E27FC236}">
                  <a16:creationId xmlns:a16="http://schemas.microsoft.com/office/drawing/2014/main" id="{2003C19A-2C95-8B0B-1C09-6E44631D879D}"/>
                </a:ext>
              </a:extLst>
            </p:cNvPr>
            <p:cNvPicPr>
              <a:picLocks noChangeAspect="1"/>
            </p:cNvPicPr>
            <p:nvPr/>
          </p:nvPicPr>
          <p:blipFill>
            <a:blip r:embed="rId6"/>
            <a:stretch>
              <a:fillRect/>
            </a:stretch>
          </p:blipFill>
          <p:spPr>
            <a:xfrm>
              <a:off x="8260633" y="4132205"/>
              <a:ext cx="3780155" cy="2492860"/>
            </a:xfrm>
            <a:prstGeom prst="rect">
              <a:avLst/>
            </a:prstGeom>
          </p:spPr>
        </p:pic>
        <p:sp>
          <p:nvSpPr>
            <p:cNvPr id="25" name="矩形 24">
              <a:extLst>
                <a:ext uri="{FF2B5EF4-FFF2-40B4-BE49-F238E27FC236}">
                  <a16:creationId xmlns:a16="http://schemas.microsoft.com/office/drawing/2014/main" id="{C0711E22-B7C0-B5A3-2113-1BE0362C62AF}"/>
                </a:ext>
              </a:extLst>
            </p:cNvPr>
            <p:cNvSpPr/>
            <p:nvPr/>
          </p:nvSpPr>
          <p:spPr>
            <a:xfrm>
              <a:off x="8260633" y="6362161"/>
              <a:ext cx="2214226" cy="90535"/>
            </a:xfrm>
            <a:prstGeom prst="rect">
              <a:avLst/>
            </a:prstGeom>
            <a:noFill/>
            <a:ln>
              <a:solidFill>
                <a:srgbClr val="FF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300FC3C1-82E1-91F1-0157-08615B322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247" y="1478376"/>
              <a:ext cx="10666333" cy="724208"/>
            </a:xfrm>
            <a:prstGeom prst="rect">
              <a:avLst/>
            </a:prstGeom>
          </p:spPr>
        </p:pic>
      </p:grpSp>
      <p:sp>
        <p:nvSpPr>
          <p:cNvPr id="7" name="文本框 6">
            <a:extLst>
              <a:ext uri="{FF2B5EF4-FFF2-40B4-BE49-F238E27FC236}">
                <a16:creationId xmlns:a16="http://schemas.microsoft.com/office/drawing/2014/main" id="{D1F86F88-E04D-F742-41FB-A63E97709F82}"/>
              </a:ext>
            </a:extLst>
          </p:cNvPr>
          <p:cNvSpPr txBox="1"/>
          <p:nvPr/>
        </p:nvSpPr>
        <p:spPr>
          <a:xfrm>
            <a:off x="1583571" y="950390"/>
            <a:ext cx="3779737" cy="581057"/>
          </a:xfrm>
          <a:prstGeom prst="rect">
            <a:avLst/>
          </a:prstGeom>
          <a:noFill/>
        </p:spPr>
        <p:txBody>
          <a:bodyPr wrap="square">
            <a:spAutoFit/>
          </a:bodyPr>
          <a:lstStyle/>
          <a:p>
            <a:pPr marL="342900" indent="-342900" eaLnBrk="0" fontAlgn="auto" hangingPunct="0">
              <a:lnSpc>
                <a:spcPct val="150000"/>
              </a:lnSpc>
              <a:spcBef>
                <a:spcPct val="0"/>
              </a:spcBef>
              <a:spcAft>
                <a:spcPts val="0"/>
              </a:spcAft>
              <a:buFont typeface="Wingdings" panose="05000000000000000000" pitchFamily="2" charset="2"/>
              <a:buChar char="n"/>
              <a:defRPr/>
            </a:pPr>
            <a:r>
              <a:rPr lang="zh-CN" altLang="en-US" sz="2400" b="1" spc="130" dirty="0">
                <a:solidFill>
                  <a:srgbClr val="FF0000"/>
                </a:solidFill>
                <a:latin typeface="微软雅黑" panose="020B0503020204020204" pitchFamily="34" charset="-122"/>
                <a:ea typeface="微软雅黑" panose="020B0503020204020204" pitchFamily="34" charset="-122"/>
              </a:rPr>
              <a:t>水淹层测井解释</a:t>
            </a:r>
            <a:endParaRPr lang="en-US" altLang="zh-CN" sz="2400" b="1" spc="13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7519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FD88097D-59E6-236D-4035-99170458E75D}"/>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一、常规测井系列及应用</a:t>
            </a:r>
          </a:p>
        </p:txBody>
      </p:sp>
      <p:pic>
        <p:nvPicPr>
          <p:cNvPr id="3" name="图片 2" descr="官47-2-8压舱石带试油模板-8000.png">
            <a:extLst>
              <a:ext uri="{FF2B5EF4-FFF2-40B4-BE49-F238E27FC236}">
                <a16:creationId xmlns:a16="http://schemas.microsoft.com/office/drawing/2014/main" id="{3210DDB5-1305-D580-27D3-46F446671F4D}"/>
              </a:ext>
            </a:extLst>
          </p:cNvPr>
          <p:cNvPicPr>
            <a:picLocks noChangeAspect="1"/>
          </p:cNvPicPr>
          <p:nvPr/>
        </p:nvPicPr>
        <p:blipFill>
          <a:blip r:embed="rId2" cstate="print"/>
          <a:srcRect t="33794" r="14033" b="19436"/>
          <a:stretch>
            <a:fillRect/>
          </a:stretch>
        </p:blipFill>
        <p:spPr>
          <a:xfrm>
            <a:off x="131835" y="2356192"/>
            <a:ext cx="4267200" cy="4017010"/>
          </a:xfrm>
          <a:prstGeom prst="rect">
            <a:avLst/>
          </a:prstGeom>
        </p:spPr>
      </p:pic>
      <p:pic>
        <p:nvPicPr>
          <p:cNvPr id="4" name="图片 3" descr="官47-2-8压舱石带试油模板-8000.png">
            <a:extLst>
              <a:ext uri="{FF2B5EF4-FFF2-40B4-BE49-F238E27FC236}">
                <a16:creationId xmlns:a16="http://schemas.microsoft.com/office/drawing/2014/main" id="{F2C9C1C9-F51E-3FEF-B192-E3F1C88F7C96}"/>
              </a:ext>
            </a:extLst>
          </p:cNvPr>
          <p:cNvPicPr>
            <a:picLocks noChangeAspect="1"/>
          </p:cNvPicPr>
          <p:nvPr/>
        </p:nvPicPr>
        <p:blipFill>
          <a:blip r:embed="rId2" cstate="print"/>
          <a:srcRect r="14033" b="88254"/>
          <a:stretch>
            <a:fillRect/>
          </a:stretch>
        </p:blipFill>
        <p:spPr>
          <a:xfrm>
            <a:off x="131835" y="1678647"/>
            <a:ext cx="4267200" cy="680085"/>
          </a:xfrm>
          <a:prstGeom prst="rect">
            <a:avLst/>
          </a:prstGeom>
        </p:spPr>
      </p:pic>
      <p:sp>
        <p:nvSpPr>
          <p:cNvPr id="5" name="矩形 4">
            <a:extLst>
              <a:ext uri="{FF2B5EF4-FFF2-40B4-BE49-F238E27FC236}">
                <a16:creationId xmlns:a16="http://schemas.microsoft.com/office/drawing/2014/main" id="{66628842-7C5F-A3AD-CC41-7EBDCE56709D}"/>
              </a:ext>
            </a:extLst>
          </p:cNvPr>
          <p:cNvSpPr/>
          <p:nvPr/>
        </p:nvSpPr>
        <p:spPr>
          <a:xfrm>
            <a:off x="132470" y="2897847"/>
            <a:ext cx="4281805" cy="47307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2712BD91-D34D-99B9-9BC9-A7ECFA465357}"/>
              </a:ext>
            </a:extLst>
          </p:cNvPr>
          <p:cNvGrpSpPr/>
          <p:nvPr/>
        </p:nvGrpSpPr>
        <p:grpSpPr>
          <a:xfrm>
            <a:off x="4545720" y="1678647"/>
            <a:ext cx="3769995" cy="4693920"/>
            <a:chOff x="7214" y="2272"/>
            <a:chExt cx="7992" cy="8028"/>
          </a:xfrm>
        </p:grpSpPr>
        <p:pic>
          <p:nvPicPr>
            <p:cNvPr id="7" name="图片 6">
              <a:extLst>
                <a:ext uri="{FF2B5EF4-FFF2-40B4-BE49-F238E27FC236}">
                  <a16:creationId xmlns:a16="http://schemas.microsoft.com/office/drawing/2014/main" id="{E3CC9857-2604-55C7-5727-55D25F58B790}"/>
                </a:ext>
              </a:extLst>
            </p:cNvPr>
            <p:cNvPicPr>
              <a:picLocks noChangeAspect="1"/>
            </p:cNvPicPr>
            <p:nvPr/>
          </p:nvPicPr>
          <p:blipFill rotWithShape="1">
            <a:blip r:embed="rId3"/>
            <a:srcRect l="2365" t="5349" r="6575" b="5179"/>
            <a:stretch>
              <a:fillRect/>
            </a:stretch>
          </p:blipFill>
          <p:spPr>
            <a:xfrm>
              <a:off x="7214" y="2272"/>
              <a:ext cx="7993" cy="2462"/>
            </a:xfrm>
            <a:prstGeom prst="rect">
              <a:avLst/>
            </a:prstGeom>
          </p:spPr>
        </p:pic>
        <p:pic>
          <p:nvPicPr>
            <p:cNvPr id="8" name="图片 7">
              <a:extLst>
                <a:ext uri="{FF2B5EF4-FFF2-40B4-BE49-F238E27FC236}">
                  <a16:creationId xmlns:a16="http://schemas.microsoft.com/office/drawing/2014/main" id="{680BE579-7C45-7668-B82A-7834C83EC6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04" t="38876" r="6884" b="19438"/>
            <a:stretch>
              <a:fillRect/>
            </a:stretch>
          </p:blipFill>
          <p:spPr>
            <a:xfrm>
              <a:off x="7224" y="4734"/>
              <a:ext cx="7968" cy="5567"/>
            </a:xfrm>
            <a:prstGeom prst="rect">
              <a:avLst/>
            </a:prstGeom>
          </p:spPr>
        </p:pic>
      </p:grpSp>
      <p:sp>
        <p:nvSpPr>
          <p:cNvPr id="9" name="TextBox 11">
            <a:extLst>
              <a:ext uri="{FF2B5EF4-FFF2-40B4-BE49-F238E27FC236}">
                <a16:creationId xmlns:a16="http://schemas.microsoft.com/office/drawing/2014/main" id="{B2EC129D-6EA1-0D74-AC56-6DEAC8FFE960}"/>
              </a:ext>
            </a:extLst>
          </p:cNvPr>
          <p:cNvSpPr txBox="1"/>
          <p:nvPr/>
        </p:nvSpPr>
        <p:spPr>
          <a:xfrm>
            <a:off x="3699762" y="1185788"/>
            <a:ext cx="1398545" cy="398780"/>
          </a:xfrm>
          <a:prstGeom prst="rect">
            <a:avLst/>
          </a:prstGeom>
          <a:noFill/>
          <a:ln w="9525">
            <a:noFill/>
          </a:ln>
        </p:spPr>
        <p:txBody>
          <a:bodyPr vert="horz" wrap="square" anchor="t" anchorCtr="0">
            <a:spAutoFit/>
          </a:bodyPr>
          <a:lstStyle/>
          <a:p>
            <a:pPr>
              <a:buNone/>
            </a:pPr>
            <a:r>
              <a:rPr lang="zh-CN" altLang="en-US" sz="2000" b="1" dirty="0">
                <a:solidFill>
                  <a:srgbClr val="FF0000"/>
                </a:solidFill>
                <a:latin typeface="华文细黑" panose="02010600040101010101" pitchFamily="2" charset="-122"/>
                <a:ea typeface="华文细黑" panose="02010600040101010101" pitchFamily="2" charset="-122"/>
              </a:rPr>
              <a:t>官</a:t>
            </a:r>
            <a:r>
              <a:rPr lang="en-US" altLang="zh-CN" sz="2000" b="1" dirty="0">
                <a:solidFill>
                  <a:srgbClr val="FF0000"/>
                </a:solidFill>
                <a:latin typeface="华文细黑" panose="02010600040101010101" pitchFamily="2" charset="-122"/>
                <a:ea typeface="华文细黑" panose="02010600040101010101" pitchFamily="2" charset="-122"/>
              </a:rPr>
              <a:t>47-2-8</a:t>
            </a:r>
            <a:endParaRPr lang="zh-CN" altLang="en-US" sz="2000" b="1" dirty="0">
              <a:solidFill>
                <a:srgbClr val="FF0000"/>
              </a:solidFill>
              <a:latin typeface="华文细黑" panose="02010600040101010101" pitchFamily="2" charset="-122"/>
              <a:ea typeface="华文细黑" panose="02010600040101010101" pitchFamily="2" charset="-122"/>
            </a:endParaRPr>
          </a:p>
        </p:txBody>
      </p:sp>
      <p:cxnSp>
        <p:nvCxnSpPr>
          <p:cNvPr id="10" name="直接连接符 9">
            <a:extLst>
              <a:ext uri="{FF2B5EF4-FFF2-40B4-BE49-F238E27FC236}">
                <a16:creationId xmlns:a16="http://schemas.microsoft.com/office/drawing/2014/main" id="{DF4DFB94-AC6F-CF61-CE1C-FF5106F9CACD}"/>
              </a:ext>
            </a:extLst>
          </p:cNvPr>
          <p:cNvCxnSpPr/>
          <p:nvPr/>
        </p:nvCxnSpPr>
        <p:spPr>
          <a:xfrm flipH="1">
            <a:off x="6337055" y="2358732"/>
            <a:ext cx="19050" cy="40398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CC3660C-E91B-CAB6-27FF-8793DA077CF7}"/>
              </a:ext>
            </a:extLst>
          </p:cNvPr>
          <p:cNvSpPr/>
          <p:nvPr/>
        </p:nvSpPr>
        <p:spPr>
          <a:xfrm>
            <a:off x="4545720" y="3805897"/>
            <a:ext cx="3770630" cy="47307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B3ECAB6-2268-A4C3-1D96-AC704EACF8DC}"/>
              </a:ext>
            </a:extLst>
          </p:cNvPr>
          <p:cNvCxnSpPr/>
          <p:nvPr/>
        </p:nvCxnSpPr>
        <p:spPr>
          <a:xfrm flipH="1">
            <a:off x="6727580" y="2390482"/>
            <a:ext cx="31750" cy="4008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图片 12" descr="官48-2-3压舱石带试油模板-8000.png">
            <a:extLst>
              <a:ext uri="{FF2B5EF4-FFF2-40B4-BE49-F238E27FC236}">
                <a16:creationId xmlns:a16="http://schemas.microsoft.com/office/drawing/2014/main" id="{DC0E39B9-D023-5AA0-08DB-9FFD383C4A97}"/>
              </a:ext>
            </a:extLst>
          </p:cNvPr>
          <p:cNvPicPr>
            <a:picLocks noChangeAspect="1"/>
          </p:cNvPicPr>
          <p:nvPr/>
        </p:nvPicPr>
        <p:blipFill>
          <a:blip r:embed="rId5" cstate="print"/>
          <a:srcRect r="24506" b="24419"/>
          <a:stretch>
            <a:fillRect/>
          </a:stretch>
        </p:blipFill>
        <p:spPr>
          <a:xfrm>
            <a:off x="8384930" y="1678647"/>
            <a:ext cx="3638550" cy="4694555"/>
          </a:xfrm>
          <a:prstGeom prst="rect">
            <a:avLst/>
          </a:prstGeom>
        </p:spPr>
      </p:pic>
      <p:sp>
        <p:nvSpPr>
          <p:cNvPr id="14" name="TextBox 11">
            <a:extLst>
              <a:ext uri="{FF2B5EF4-FFF2-40B4-BE49-F238E27FC236}">
                <a16:creationId xmlns:a16="http://schemas.microsoft.com/office/drawing/2014/main" id="{523EAA43-4629-0E09-1060-DF6E7DC9D3DF}"/>
              </a:ext>
            </a:extLst>
          </p:cNvPr>
          <p:cNvSpPr txBox="1"/>
          <p:nvPr/>
        </p:nvSpPr>
        <p:spPr>
          <a:xfrm>
            <a:off x="9399804" y="1195439"/>
            <a:ext cx="1398545" cy="398780"/>
          </a:xfrm>
          <a:prstGeom prst="rect">
            <a:avLst/>
          </a:prstGeom>
          <a:noFill/>
          <a:ln w="9525">
            <a:noFill/>
          </a:ln>
        </p:spPr>
        <p:txBody>
          <a:bodyPr vert="horz" wrap="square" anchor="t" anchorCtr="0">
            <a:spAutoFit/>
          </a:bodyPr>
          <a:lstStyle/>
          <a:p>
            <a:pPr>
              <a:buNone/>
            </a:pPr>
            <a:r>
              <a:rPr lang="zh-CN" altLang="en-US" sz="2000" b="1" dirty="0">
                <a:solidFill>
                  <a:srgbClr val="FF0000"/>
                </a:solidFill>
                <a:latin typeface="华文细黑" panose="02010600040101010101" pitchFamily="2" charset="-122"/>
                <a:ea typeface="华文细黑" panose="02010600040101010101" pitchFamily="2" charset="-122"/>
              </a:rPr>
              <a:t>官</a:t>
            </a:r>
            <a:r>
              <a:rPr lang="en-US" altLang="zh-CN" sz="2000" b="1" dirty="0">
                <a:solidFill>
                  <a:srgbClr val="FF0000"/>
                </a:solidFill>
                <a:latin typeface="华文细黑" panose="02010600040101010101" pitchFamily="2" charset="-122"/>
                <a:ea typeface="华文细黑" panose="02010600040101010101" pitchFamily="2" charset="-122"/>
              </a:rPr>
              <a:t>48-2-3</a:t>
            </a:r>
            <a:endParaRPr lang="zh-CN" altLang="en-US" sz="2000" b="1" dirty="0">
              <a:solidFill>
                <a:srgbClr val="FF0000"/>
              </a:solidFill>
              <a:latin typeface="华文细黑" panose="02010600040101010101" pitchFamily="2" charset="-122"/>
              <a:ea typeface="华文细黑" panose="02010600040101010101" pitchFamily="2" charset="-122"/>
            </a:endParaRPr>
          </a:p>
        </p:txBody>
      </p:sp>
      <p:sp>
        <p:nvSpPr>
          <p:cNvPr id="15" name="矩形 14">
            <a:extLst>
              <a:ext uri="{FF2B5EF4-FFF2-40B4-BE49-F238E27FC236}">
                <a16:creationId xmlns:a16="http://schemas.microsoft.com/office/drawing/2014/main" id="{35F4EBFE-8E0A-C6E5-0E2E-1D71D7F66917}"/>
              </a:ext>
            </a:extLst>
          </p:cNvPr>
          <p:cNvSpPr/>
          <p:nvPr/>
        </p:nvSpPr>
        <p:spPr>
          <a:xfrm>
            <a:off x="8396360" y="4628222"/>
            <a:ext cx="3599815" cy="47307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D20CB6C-C5EB-3576-D89D-83AFD8D1CDAD}"/>
              </a:ext>
            </a:extLst>
          </p:cNvPr>
          <p:cNvSpPr txBox="1"/>
          <p:nvPr/>
        </p:nvSpPr>
        <p:spPr>
          <a:xfrm>
            <a:off x="9536862" y="4873962"/>
            <a:ext cx="795697" cy="400110"/>
          </a:xfrm>
          <a:prstGeom prst="rect">
            <a:avLst/>
          </a:prstGeom>
          <a:noFill/>
        </p:spPr>
        <p:txBody>
          <a:bodyPr wrap="square" rtlCol="0">
            <a:spAutoFit/>
          </a:bodyPr>
          <a:lstStyle/>
          <a:p>
            <a:r>
              <a:rPr lang="en-US" altLang="zh-CN" sz="1000" b="1" dirty="0"/>
              <a:t>RT=3.5</a:t>
            </a:r>
          </a:p>
          <a:p>
            <a:r>
              <a:rPr lang="en-US" altLang="zh-CN" sz="1000" b="1" dirty="0"/>
              <a:t>AC=350</a:t>
            </a:r>
            <a:endParaRPr lang="zh-CN" altLang="en-US" sz="1000" b="1" dirty="0"/>
          </a:p>
        </p:txBody>
      </p:sp>
      <p:sp>
        <p:nvSpPr>
          <p:cNvPr id="17" name="文本框 16">
            <a:extLst>
              <a:ext uri="{FF2B5EF4-FFF2-40B4-BE49-F238E27FC236}">
                <a16:creationId xmlns:a16="http://schemas.microsoft.com/office/drawing/2014/main" id="{9E4ED05D-E956-B5E7-F75B-97AE65A773BF}"/>
              </a:ext>
            </a:extLst>
          </p:cNvPr>
          <p:cNvSpPr txBox="1"/>
          <p:nvPr/>
        </p:nvSpPr>
        <p:spPr>
          <a:xfrm>
            <a:off x="1538563" y="3098494"/>
            <a:ext cx="795697" cy="400110"/>
          </a:xfrm>
          <a:prstGeom prst="rect">
            <a:avLst/>
          </a:prstGeom>
          <a:noFill/>
        </p:spPr>
        <p:txBody>
          <a:bodyPr wrap="square" rtlCol="0">
            <a:spAutoFit/>
          </a:bodyPr>
          <a:lstStyle/>
          <a:p>
            <a:r>
              <a:rPr lang="en-US" altLang="zh-CN" sz="1000" b="1" dirty="0"/>
              <a:t>RT=5</a:t>
            </a:r>
          </a:p>
          <a:p>
            <a:r>
              <a:rPr lang="en-US" altLang="zh-CN" sz="1000" b="1" dirty="0"/>
              <a:t>AC=370</a:t>
            </a:r>
            <a:endParaRPr lang="zh-CN" altLang="en-US" sz="1000" b="1" dirty="0"/>
          </a:p>
        </p:txBody>
      </p:sp>
    </p:spTree>
    <p:extLst>
      <p:ext uri="{BB962C8B-B14F-4D97-AF65-F5344CB8AC3E}">
        <p14:creationId xmlns:p14="http://schemas.microsoft.com/office/powerpoint/2010/main" val="1548051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3FF2B-CB41-0C8C-7E7C-0AE8554D3631}"/>
            </a:ext>
          </a:extLst>
        </p:cNvPr>
        <p:cNvGrpSpPr/>
        <p:nvPr/>
      </p:nvGrpSpPr>
      <p:grpSpPr>
        <a:xfrm>
          <a:off x="0" y="0"/>
          <a:ext cx="0" cy="0"/>
          <a:chOff x="0" y="0"/>
          <a:chExt cx="0" cy="0"/>
        </a:xfrm>
      </p:grpSpPr>
      <p:sp>
        <p:nvSpPr>
          <p:cNvPr id="4" name="文本框 18">
            <a:extLst>
              <a:ext uri="{FF2B5EF4-FFF2-40B4-BE49-F238E27FC236}">
                <a16:creationId xmlns:a16="http://schemas.microsoft.com/office/drawing/2014/main" id="{C7E984FA-B9B6-662B-35C1-796DEC540E62}"/>
              </a:ext>
            </a:extLst>
          </p:cNvPr>
          <p:cNvSpPr>
            <a:spLocks noChangeArrowheads="1"/>
          </p:cNvSpPr>
          <p:nvPr/>
        </p:nvSpPr>
        <p:spPr bwMode="auto">
          <a:xfrm>
            <a:off x="3685732" y="1869721"/>
            <a:ext cx="6384539" cy="3431707"/>
          </a:xfrm>
          <a:prstGeom prst="rect">
            <a:avLst/>
          </a:prstGeom>
          <a:noFill/>
          <a:ln w="9525">
            <a:noFill/>
            <a:miter lim="800000"/>
          </a:ln>
        </p:spPr>
        <p:txBody>
          <a:bodyPr wrap="square" lIns="91438" tIns="45719" rIns="91438" bIns="45719">
            <a:spAutoFit/>
          </a:bodyPr>
          <a:lstStyle/>
          <a:p>
            <a:pPr eaLnBrk="0" hangingPunct="0">
              <a:defRPr/>
            </a:pPr>
            <a:r>
              <a:rPr lang="zh-CN" altLang="en-US" sz="3100" b="1" dirty="0">
                <a:solidFill>
                  <a:schemeClr val="accent1"/>
                </a:solidFill>
                <a:latin typeface="造字工房悦黑体验版纤细体"/>
                <a:ea typeface="微软雅黑" panose="020B0503020204020204" pitchFamily="34" charset="-122"/>
              </a:rPr>
              <a:t>一、常规测井系列及应用</a:t>
            </a:r>
            <a:endParaRPr lang="en-US" altLang="zh-CN" sz="3100" b="1" dirty="0">
              <a:solidFill>
                <a:schemeClr val="accent1"/>
              </a:solidFill>
              <a:latin typeface="造字工房悦黑体验版纤细体"/>
              <a:ea typeface="微软雅黑" panose="020B0503020204020204" pitchFamily="34" charset="-122"/>
            </a:endParaRPr>
          </a:p>
          <a:p>
            <a:pPr eaLnBrk="0" hangingPunct="0">
              <a:defRPr/>
            </a:pP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defRPr/>
            </a:pPr>
            <a:r>
              <a:rPr lang="zh-CN" altLang="en-US" sz="3100" b="1" dirty="0">
                <a:solidFill>
                  <a:schemeClr val="accent2">
                    <a:lumMod val="75000"/>
                  </a:schemeClr>
                </a:solidFill>
                <a:latin typeface="Calibri" panose="020F0502020204030204" pitchFamily="34" charset="0"/>
                <a:ea typeface="微软雅黑" panose="020B0503020204020204" pitchFamily="34" charset="-122"/>
              </a:rPr>
              <a:t>二、现行孔隙度、渗透率计算方法</a:t>
            </a: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defRPr/>
            </a:pP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defRPr/>
            </a:pPr>
            <a:r>
              <a:rPr lang="zh-CN" altLang="en-US" sz="3100" b="1" dirty="0">
                <a:solidFill>
                  <a:schemeClr val="accent1"/>
                </a:solidFill>
                <a:latin typeface="造字工房悦黑体验版纤细体"/>
                <a:ea typeface="微软雅黑" panose="020B0503020204020204" pitchFamily="34" charset="-122"/>
              </a:rPr>
              <a:t>三、现行含油饱和度计算方法</a:t>
            </a:r>
            <a:endParaRPr lang="en-US" altLang="zh-CN" sz="3100" b="1" dirty="0">
              <a:solidFill>
                <a:schemeClr val="accent1"/>
              </a:solidFill>
              <a:latin typeface="造字工房悦黑体验版纤细体"/>
              <a:ea typeface="微软雅黑" panose="020B0503020204020204" pitchFamily="34" charset="-122"/>
            </a:endParaRPr>
          </a:p>
          <a:p>
            <a:pPr eaLnBrk="0" hangingPunct="0">
              <a:defRPr/>
            </a:pP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r>
              <a:rPr lang="zh-CN" altLang="en-US" sz="3100" b="1" dirty="0">
                <a:solidFill>
                  <a:schemeClr val="accent1"/>
                </a:solidFill>
                <a:latin typeface="造字工房悦黑体验版纤细体"/>
                <a:ea typeface="微软雅黑" panose="020B0503020204020204" pitchFamily="34" charset="-122"/>
              </a:rPr>
              <a:t>四、下一步调整优化方案</a:t>
            </a:r>
          </a:p>
        </p:txBody>
      </p:sp>
      <p:grpSp>
        <p:nvGrpSpPr>
          <p:cNvPr id="5" name="组合 1">
            <a:extLst>
              <a:ext uri="{FF2B5EF4-FFF2-40B4-BE49-F238E27FC236}">
                <a16:creationId xmlns:a16="http://schemas.microsoft.com/office/drawing/2014/main" id="{627F621B-602C-24E7-020F-D470CAA8CC23}"/>
              </a:ext>
            </a:extLst>
          </p:cNvPr>
          <p:cNvGrpSpPr/>
          <p:nvPr/>
        </p:nvGrpSpPr>
        <p:grpSpPr bwMode="auto">
          <a:xfrm>
            <a:off x="3197571" y="2040648"/>
            <a:ext cx="192633" cy="3073281"/>
            <a:chOff x="4410738" y="2571052"/>
            <a:chExt cx="193012" cy="3073631"/>
          </a:xfrm>
        </p:grpSpPr>
        <p:sp>
          <p:nvSpPr>
            <p:cNvPr id="6" name="直接连接符 14">
              <a:extLst>
                <a:ext uri="{FF2B5EF4-FFF2-40B4-BE49-F238E27FC236}">
                  <a16:creationId xmlns:a16="http://schemas.microsoft.com/office/drawing/2014/main" id="{4F491D47-404D-9CB8-725A-E09DEDBEB8F9}"/>
                </a:ext>
              </a:extLst>
            </p:cNvPr>
            <p:cNvSpPr>
              <a:spLocks noChangeShapeType="1"/>
            </p:cNvSpPr>
            <p:nvPr/>
          </p:nvSpPr>
          <p:spPr bwMode="auto">
            <a:xfrm flipH="1">
              <a:off x="4510245" y="2758943"/>
              <a:ext cx="0" cy="2704273"/>
            </a:xfrm>
            <a:prstGeom prst="line">
              <a:avLst/>
            </a:prstGeom>
            <a:noFill/>
            <a:ln w="38100">
              <a:solidFill>
                <a:schemeClr val="bg2"/>
              </a:solidFill>
              <a:round/>
            </a:ln>
          </p:spPr>
          <p:txBody>
            <a:bodyPr/>
            <a:lstStyle/>
            <a:p>
              <a:endParaRPr lang="zh-CN" altLang="en-US"/>
            </a:p>
          </p:txBody>
        </p:sp>
        <p:sp>
          <p:nvSpPr>
            <p:cNvPr id="7" name="椭圆 7">
              <a:extLst>
                <a:ext uri="{FF2B5EF4-FFF2-40B4-BE49-F238E27FC236}">
                  <a16:creationId xmlns:a16="http://schemas.microsoft.com/office/drawing/2014/main" id="{D526968A-1D92-0AB2-0941-7E608F3C9518}"/>
                </a:ext>
              </a:extLst>
            </p:cNvPr>
            <p:cNvSpPr>
              <a:spLocks noChangeArrowheads="1"/>
            </p:cNvSpPr>
            <p:nvPr/>
          </p:nvSpPr>
          <p:spPr bwMode="auto">
            <a:xfrm>
              <a:off x="4422775" y="2571052"/>
              <a:ext cx="180975" cy="180975"/>
            </a:xfrm>
            <a:prstGeom prst="ellipse">
              <a:avLst/>
            </a:prstGeom>
            <a:solidFill>
              <a:schemeClr val="accent2"/>
            </a:solidFill>
            <a:ln w="38100">
              <a:solidFill>
                <a:schemeClr val="bg1"/>
              </a:solidFill>
              <a:round/>
            </a:ln>
          </p:spPr>
          <p:txBody>
            <a:bodyPr lIns="90170" tIns="46990" rIns="90170" bIns="46990" anchor="ctr"/>
            <a:lstStyle/>
            <a:p>
              <a:pPr algn="ctr" eaLnBrk="0" hangingPunct="0"/>
              <a:endParaRPr lang="zh-CN" altLang="zh-CN">
                <a:solidFill>
                  <a:srgbClr val="FFFFFF"/>
                </a:solidFill>
                <a:latin typeface="造字工房悦黑体验版纤细体"/>
                <a:ea typeface="造字工房悦黑体验版纤细体"/>
                <a:cs typeface="造字工房悦黑体验版纤细体"/>
                <a:sym typeface="造字工房悦黑体验版纤细体"/>
              </a:endParaRPr>
            </a:p>
          </p:txBody>
        </p:sp>
        <p:sp>
          <p:nvSpPr>
            <p:cNvPr id="8" name="椭圆 8">
              <a:extLst>
                <a:ext uri="{FF2B5EF4-FFF2-40B4-BE49-F238E27FC236}">
                  <a16:creationId xmlns:a16="http://schemas.microsoft.com/office/drawing/2014/main" id="{BB6E6802-2590-AAAD-A6DF-71FB7D154253}"/>
                </a:ext>
              </a:extLst>
            </p:cNvPr>
            <p:cNvSpPr>
              <a:spLocks noChangeArrowheads="1"/>
            </p:cNvSpPr>
            <p:nvPr/>
          </p:nvSpPr>
          <p:spPr bwMode="auto">
            <a:xfrm>
              <a:off x="4410738" y="5465295"/>
              <a:ext cx="180975" cy="179388"/>
            </a:xfrm>
            <a:prstGeom prst="ellipse">
              <a:avLst/>
            </a:prstGeom>
            <a:solidFill>
              <a:schemeClr val="accent1"/>
            </a:solidFill>
            <a:ln w="38100">
              <a:solidFill>
                <a:schemeClr val="bg1"/>
              </a:solidFill>
              <a:round/>
            </a:ln>
          </p:spPr>
          <p:txBody>
            <a:bodyPr lIns="90170" tIns="46990" rIns="90170" bIns="46990" anchor="ctr"/>
            <a:lstStyle/>
            <a:p>
              <a:pPr algn="ctr" eaLnBrk="0" hangingPunct="0"/>
              <a:endParaRPr lang="zh-CN" altLang="zh-CN">
                <a:solidFill>
                  <a:srgbClr val="FFFFFF"/>
                </a:solidFill>
                <a:latin typeface="造字工房悦黑体验版纤细体"/>
                <a:ea typeface="造字工房悦黑体验版纤细体"/>
                <a:cs typeface="造字工房悦黑体验版纤细体"/>
                <a:sym typeface="造字工房悦黑体验版纤细体"/>
              </a:endParaRPr>
            </a:p>
          </p:txBody>
        </p:sp>
      </p:grpSp>
      <p:sp>
        <p:nvSpPr>
          <p:cNvPr id="9" name="TextBox 3">
            <a:extLst>
              <a:ext uri="{FF2B5EF4-FFF2-40B4-BE49-F238E27FC236}">
                <a16:creationId xmlns:a16="http://schemas.microsoft.com/office/drawing/2014/main" id="{96F3556E-DD73-32C6-B7A9-6EF7E86FE614}"/>
              </a:ext>
            </a:extLst>
          </p:cNvPr>
          <p:cNvSpPr txBox="1">
            <a:spLocks noChangeArrowheads="1"/>
          </p:cNvSpPr>
          <p:nvPr/>
        </p:nvSpPr>
        <p:spPr bwMode="auto">
          <a:xfrm>
            <a:off x="5484545" y="45050"/>
            <a:ext cx="1393457"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chemeClr val="accent1"/>
                </a:solidFill>
                <a:ea typeface="微软雅黑" panose="020B0503020204020204" pitchFamily="34" charset="-122"/>
              </a:rPr>
              <a:t>提  纲</a:t>
            </a:r>
          </a:p>
        </p:txBody>
      </p:sp>
    </p:spTree>
    <p:extLst>
      <p:ext uri="{BB962C8B-B14F-4D97-AF65-F5344CB8AC3E}">
        <p14:creationId xmlns:p14="http://schemas.microsoft.com/office/powerpoint/2010/main" val="2399806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C11F9-DC94-E157-58A5-876E23388F75}"/>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165E059-9D0C-1270-A9DB-79D19AE2C361}"/>
              </a:ext>
            </a:extLst>
          </p:cNvPr>
          <p:cNvSpPr txBox="1">
            <a:spLocks noChangeArrowheads="1"/>
          </p:cNvSpPr>
          <p:nvPr/>
        </p:nvSpPr>
        <p:spPr bwMode="auto">
          <a:xfrm>
            <a:off x="3501837" y="94211"/>
            <a:ext cx="7734731"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二、现行孔隙度、渗透率计算方法</a:t>
            </a:r>
          </a:p>
        </p:txBody>
      </p:sp>
      <p:sp>
        <p:nvSpPr>
          <p:cNvPr id="4" name="内容占位符 2">
            <a:extLst>
              <a:ext uri="{FF2B5EF4-FFF2-40B4-BE49-F238E27FC236}">
                <a16:creationId xmlns:a16="http://schemas.microsoft.com/office/drawing/2014/main" id="{E0388880-80FD-E5BB-5498-6E8DA25F45F0}"/>
              </a:ext>
            </a:extLst>
          </p:cNvPr>
          <p:cNvSpPr txBox="1">
            <a:spLocks noGrp="1"/>
          </p:cNvSpPr>
          <p:nvPr/>
        </p:nvSpPr>
        <p:spPr>
          <a:xfrm>
            <a:off x="1436565" y="985196"/>
            <a:ext cx="4537515" cy="499624"/>
          </a:xfrm>
          <a:prstGeom prst="rect">
            <a:avLst/>
          </a:prstGeom>
          <a:noFill/>
          <a:ln w="9525">
            <a:noFill/>
          </a:ln>
        </p:spPr>
        <p:txBody>
          <a:bodyPr wrap="square" anchor="t" anchorCtr="0">
            <a:spAutoFit/>
          </a:bodyPr>
          <a:lstStyle/>
          <a:p>
            <a:pPr>
              <a:lnSpc>
                <a:spcPct val="150000"/>
              </a:lnSpc>
              <a:buSzTx/>
              <a:buFont typeface="Arial" panose="020B0604020202020204" pitchFamily="34" charset="0"/>
            </a:pPr>
            <a:r>
              <a:rPr lang="zh-CN" altLang="en-US" sz="2000" b="1" dirty="0">
                <a:solidFill>
                  <a:srgbClr val="000066"/>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（一）地层体积模型</a:t>
            </a:r>
            <a:endPar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p:txBody>
      </p:sp>
      <p:pic>
        <p:nvPicPr>
          <p:cNvPr id="18" name="内容占位符 402433">
            <a:extLst>
              <a:ext uri="{FF2B5EF4-FFF2-40B4-BE49-F238E27FC236}">
                <a16:creationId xmlns:a16="http://schemas.microsoft.com/office/drawing/2014/main" id="{DCD5D2E7-A697-9378-EF53-B43D0EFEAEF4}"/>
              </a:ext>
            </a:extLst>
          </p:cNvPr>
          <p:cNvPicPr>
            <a:picLocks noChangeAspect="1"/>
          </p:cNvPicPr>
          <p:nvPr/>
        </p:nvPicPr>
        <p:blipFill>
          <a:blip r:embed="rId3"/>
          <a:srcRect l="50492" t="28628" r="24088" b="25387"/>
          <a:stretch>
            <a:fillRect/>
          </a:stretch>
        </p:blipFill>
        <p:spPr>
          <a:xfrm>
            <a:off x="339578" y="2303530"/>
            <a:ext cx="3125755" cy="3303037"/>
          </a:xfrm>
          <a:prstGeom prst="rect">
            <a:avLst/>
          </a:prstGeom>
        </p:spPr>
      </p:pic>
      <p:grpSp>
        <p:nvGrpSpPr>
          <p:cNvPr id="19" name="组合 36">
            <a:extLst>
              <a:ext uri="{FF2B5EF4-FFF2-40B4-BE49-F238E27FC236}">
                <a16:creationId xmlns:a16="http://schemas.microsoft.com/office/drawing/2014/main" id="{0F04B957-AA9D-C8D1-AEBD-5BDB8F7E526F}"/>
              </a:ext>
            </a:extLst>
          </p:cNvPr>
          <p:cNvGrpSpPr>
            <a:grpSpLocks/>
          </p:cNvGrpSpPr>
          <p:nvPr/>
        </p:nvGrpSpPr>
        <p:grpSpPr bwMode="auto">
          <a:xfrm>
            <a:off x="3705064" y="1863498"/>
            <a:ext cx="7873178" cy="2167071"/>
            <a:chOff x="241300" y="1873250"/>
            <a:chExt cx="2908300" cy="1077099"/>
          </a:xfrm>
        </p:grpSpPr>
        <p:cxnSp>
          <p:nvCxnSpPr>
            <p:cNvPr id="21" name="直接连接符 27">
              <a:extLst>
                <a:ext uri="{FF2B5EF4-FFF2-40B4-BE49-F238E27FC236}">
                  <a16:creationId xmlns:a16="http://schemas.microsoft.com/office/drawing/2014/main" id="{B066838C-C441-BE99-9CAF-7CFC820EE9A7}"/>
                </a:ext>
              </a:extLst>
            </p:cNvPr>
            <p:cNvCxnSpPr>
              <a:cxnSpLocks noChangeShapeType="1"/>
            </p:cNvCxnSpPr>
            <p:nvPr/>
          </p:nvCxnSpPr>
          <p:spPr bwMode="auto">
            <a:xfrm rot="5400000">
              <a:off x="2991334" y="2619799"/>
              <a:ext cx="311150"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2" name="直接箭头连接符 21">
              <a:extLst>
                <a:ext uri="{FF2B5EF4-FFF2-40B4-BE49-F238E27FC236}">
                  <a16:creationId xmlns:a16="http://schemas.microsoft.com/office/drawing/2014/main" id="{506584B5-5C19-788B-D938-277DC2918688}"/>
                </a:ext>
              </a:extLst>
            </p:cNvPr>
            <p:cNvCxnSpPr/>
            <p:nvPr/>
          </p:nvCxnSpPr>
          <p:spPr>
            <a:xfrm>
              <a:off x="374670" y="2673925"/>
              <a:ext cx="2178375" cy="1588"/>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文本框 36">
              <a:extLst>
                <a:ext uri="{FF2B5EF4-FFF2-40B4-BE49-F238E27FC236}">
                  <a16:creationId xmlns:a16="http://schemas.microsoft.com/office/drawing/2014/main" id="{A343AFAA-E956-E7A7-904D-3759D6658800}"/>
                </a:ext>
              </a:extLst>
            </p:cNvPr>
            <p:cNvSpPr txBox="1">
              <a:spLocks noChangeArrowheads="1"/>
            </p:cNvSpPr>
            <p:nvPr/>
          </p:nvSpPr>
          <p:spPr bwMode="auto">
            <a:xfrm>
              <a:off x="2641600" y="2673350"/>
              <a:ext cx="504515" cy="13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a:solidFill>
                    <a:schemeClr val="tx1"/>
                  </a:solidFill>
                  <a:latin typeface="黑体" panose="02010609060101010101" pitchFamily="49" charset="-122"/>
                  <a:ea typeface="宋体" panose="02010600030101010101" pitchFamily="2" charset="-122"/>
                </a:defRPr>
              </a:lvl1pPr>
              <a:lvl2pPr marL="742950" indent="-285750">
                <a:defRPr sz="1200">
                  <a:solidFill>
                    <a:schemeClr val="tx1"/>
                  </a:solidFill>
                  <a:latin typeface="黑体" panose="02010609060101010101" pitchFamily="49" charset="-122"/>
                  <a:ea typeface="宋体" panose="02010600030101010101" pitchFamily="2" charset="-122"/>
                </a:defRPr>
              </a:lvl2pPr>
              <a:lvl3pPr marL="1143000" indent="-228600">
                <a:defRPr sz="1200">
                  <a:solidFill>
                    <a:schemeClr val="tx1"/>
                  </a:solidFill>
                  <a:latin typeface="黑体" panose="02010609060101010101" pitchFamily="49" charset="-122"/>
                  <a:ea typeface="宋体" panose="02010600030101010101" pitchFamily="2" charset="-122"/>
                </a:defRPr>
              </a:lvl3pPr>
              <a:lvl4pPr marL="1600200" indent="-228600">
                <a:defRPr sz="1200">
                  <a:solidFill>
                    <a:schemeClr val="tx1"/>
                  </a:solidFill>
                  <a:latin typeface="黑体" panose="02010609060101010101" pitchFamily="49" charset="-122"/>
                  <a:ea typeface="宋体" panose="02010600030101010101" pitchFamily="2" charset="-122"/>
                </a:defRPr>
              </a:lvl4pPr>
              <a:lvl5pPr marL="2057400" indent="-228600">
                <a:defRPr sz="12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黑体" panose="02010609060101010101" pitchFamily="49" charset="-122"/>
                  <a:ea typeface="宋体" panose="02010600030101010101" pitchFamily="2" charset="-122"/>
                </a:defRPr>
              </a:lvl9pPr>
            </a:lstStyle>
            <a:p>
              <a:pPr algn="ctr" eaLnBrk="1" hangingPunct="1">
                <a:spcBef>
                  <a:spcPct val="50000"/>
                </a:spcBef>
              </a:pPr>
              <a:r>
                <a:rPr lang="zh-CN" altLang="en-US" b="1" dirty="0">
                  <a:solidFill>
                    <a:srgbClr val="FF0000"/>
                  </a:solidFill>
                  <a:ea typeface="黑体" panose="02010609060101010101" pitchFamily="49" charset="-122"/>
                </a:rPr>
                <a:t>孔隙</a:t>
              </a:r>
              <a:r>
                <a:rPr lang="en-US" altLang="zh-CN" b="1" dirty="0">
                  <a:solidFill>
                    <a:srgbClr val="FF0000"/>
                  </a:solidFill>
                  <a:ea typeface="黑体" panose="02010609060101010101" pitchFamily="49" charset="-122"/>
                </a:rPr>
                <a:t>/</a:t>
              </a:r>
              <a:r>
                <a:rPr lang="zh-CN" altLang="en-US" b="1" dirty="0">
                  <a:solidFill>
                    <a:srgbClr val="FF0000"/>
                  </a:solidFill>
                  <a:ea typeface="黑体" panose="02010609060101010101" pitchFamily="49" charset="-122"/>
                </a:rPr>
                <a:t>流体</a:t>
              </a:r>
            </a:p>
          </p:txBody>
        </p:sp>
        <p:sp>
          <p:nvSpPr>
            <p:cNvPr id="24" name="文本框 37">
              <a:extLst>
                <a:ext uri="{FF2B5EF4-FFF2-40B4-BE49-F238E27FC236}">
                  <a16:creationId xmlns:a16="http://schemas.microsoft.com/office/drawing/2014/main" id="{99E87DF4-A39C-1EBD-44C9-FEB9F1E98619}"/>
                </a:ext>
              </a:extLst>
            </p:cNvPr>
            <p:cNvSpPr txBox="1">
              <a:spLocks noChangeArrowheads="1"/>
            </p:cNvSpPr>
            <p:nvPr/>
          </p:nvSpPr>
          <p:spPr bwMode="auto">
            <a:xfrm>
              <a:off x="1308100" y="2673350"/>
              <a:ext cx="755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黑体" panose="02010609060101010101" pitchFamily="49" charset="-122"/>
                  <a:ea typeface="宋体" panose="02010600030101010101" pitchFamily="2" charset="-122"/>
                </a:defRPr>
              </a:lvl1pPr>
              <a:lvl2pPr marL="742950" indent="-285750">
                <a:defRPr sz="1200">
                  <a:solidFill>
                    <a:schemeClr val="tx1"/>
                  </a:solidFill>
                  <a:latin typeface="黑体" panose="02010609060101010101" pitchFamily="49" charset="-122"/>
                  <a:ea typeface="宋体" panose="02010600030101010101" pitchFamily="2" charset="-122"/>
                </a:defRPr>
              </a:lvl2pPr>
              <a:lvl3pPr marL="1143000" indent="-228600">
                <a:defRPr sz="1200">
                  <a:solidFill>
                    <a:schemeClr val="tx1"/>
                  </a:solidFill>
                  <a:latin typeface="黑体" panose="02010609060101010101" pitchFamily="49" charset="-122"/>
                  <a:ea typeface="宋体" panose="02010600030101010101" pitchFamily="2" charset="-122"/>
                </a:defRPr>
              </a:lvl3pPr>
              <a:lvl4pPr marL="1600200" indent="-228600">
                <a:defRPr sz="1200">
                  <a:solidFill>
                    <a:schemeClr val="tx1"/>
                  </a:solidFill>
                  <a:latin typeface="黑体" panose="02010609060101010101" pitchFamily="49" charset="-122"/>
                  <a:ea typeface="宋体" panose="02010600030101010101" pitchFamily="2" charset="-122"/>
                </a:defRPr>
              </a:lvl4pPr>
              <a:lvl5pPr marL="2057400" indent="-228600">
                <a:defRPr sz="12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0"/>
                </a:spcBef>
                <a:spcAft>
                  <a:spcPct val="0"/>
                </a:spcAft>
                <a:defRPr sz="12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0"/>
                </a:spcBef>
                <a:spcAft>
                  <a:spcPct val="0"/>
                </a:spcAft>
                <a:defRPr sz="12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0"/>
                </a:spcBef>
                <a:spcAft>
                  <a:spcPct val="0"/>
                </a:spcAft>
                <a:defRPr sz="12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0"/>
                </a:spcBef>
                <a:spcAft>
                  <a:spcPct val="0"/>
                </a:spcAft>
                <a:defRPr sz="1200">
                  <a:solidFill>
                    <a:schemeClr val="tx1"/>
                  </a:solidFill>
                  <a:latin typeface="黑体" panose="02010609060101010101" pitchFamily="49" charset="-122"/>
                  <a:ea typeface="宋体" panose="02010600030101010101" pitchFamily="2" charset="-122"/>
                </a:defRPr>
              </a:lvl9pPr>
            </a:lstStyle>
            <a:p>
              <a:pPr eaLnBrk="1" hangingPunct="1">
                <a:spcBef>
                  <a:spcPct val="50000"/>
                </a:spcBef>
              </a:pPr>
              <a:r>
                <a:rPr lang="zh-CN" altLang="en-US" b="1" dirty="0">
                  <a:solidFill>
                    <a:srgbClr val="FF0000"/>
                  </a:solidFill>
                  <a:ea typeface="黑体" panose="02010609060101010101" pitchFamily="49" charset="-122"/>
                </a:rPr>
                <a:t>骨架</a:t>
              </a:r>
            </a:p>
          </p:txBody>
        </p:sp>
        <p:cxnSp>
          <p:nvCxnSpPr>
            <p:cNvPr id="25" name="直接连接符 21">
              <a:extLst>
                <a:ext uri="{FF2B5EF4-FFF2-40B4-BE49-F238E27FC236}">
                  <a16:creationId xmlns:a16="http://schemas.microsoft.com/office/drawing/2014/main" id="{459AB107-1EFB-A1E2-9588-FFDA5F65337F}"/>
                </a:ext>
              </a:extLst>
            </p:cNvPr>
            <p:cNvCxnSpPr>
              <a:cxnSpLocks noChangeShapeType="1"/>
            </p:cNvCxnSpPr>
            <p:nvPr/>
          </p:nvCxnSpPr>
          <p:spPr bwMode="auto">
            <a:xfrm rot="5400000">
              <a:off x="86519" y="2611419"/>
              <a:ext cx="311150"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6" name="直接连接符 22">
              <a:extLst>
                <a:ext uri="{FF2B5EF4-FFF2-40B4-BE49-F238E27FC236}">
                  <a16:creationId xmlns:a16="http://schemas.microsoft.com/office/drawing/2014/main" id="{8B6F6D7E-A273-4F07-C528-20216F307F38}"/>
                </a:ext>
              </a:extLst>
            </p:cNvPr>
            <p:cNvCxnSpPr>
              <a:cxnSpLocks noChangeShapeType="1"/>
            </p:cNvCxnSpPr>
            <p:nvPr/>
          </p:nvCxnSpPr>
          <p:spPr bwMode="auto">
            <a:xfrm rot="5400000">
              <a:off x="2486819" y="2605881"/>
              <a:ext cx="311150" cy="158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pic>
          <p:nvPicPr>
            <p:cNvPr id="27" name="Picture 1">
              <a:extLst>
                <a:ext uri="{FF2B5EF4-FFF2-40B4-BE49-F238E27FC236}">
                  <a16:creationId xmlns:a16="http://schemas.microsoft.com/office/drawing/2014/main" id="{8C0123F2-8557-C0B5-E950-5A33DF2EB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782" r="529"/>
            <a:stretch>
              <a:fillRect/>
            </a:stretch>
          </p:blipFill>
          <p:spPr bwMode="auto">
            <a:xfrm>
              <a:off x="241300" y="1873250"/>
              <a:ext cx="2908300" cy="6632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28" name="直接箭头连接符 27">
              <a:extLst>
                <a:ext uri="{FF2B5EF4-FFF2-40B4-BE49-F238E27FC236}">
                  <a16:creationId xmlns:a16="http://schemas.microsoft.com/office/drawing/2014/main" id="{22042764-971B-1A71-F767-03A6499CF6BC}"/>
                </a:ext>
              </a:extLst>
            </p:cNvPr>
            <p:cNvCxnSpPr/>
            <p:nvPr/>
          </p:nvCxnSpPr>
          <p:spPr>
            <a:xfrm>
              <a:off x="2661011" y="2673925"/>
              <a:ext cx="46997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60F47D41-45C7-6B07-6D06-44A2F81E4604}"/>
              </a:ext>
            </a:extLst>
          </p:cNvPr>
          <p:cNvGrpSpPr/>
          <p:nvPr/>
        </p:nvGrpSpPr>
        <p:grpSpPr>
          <a:xfrm>
            <a:off x="7641653" y="1863742"/>
            <a:ext cx="2570887" cy="1333929"/>
            <a:chOff x="8377328" y="336192"/>
            <a:chExt cx="2570887" cy="1333929"/>
          </a:xfrm>
        </p:grpSpPr>
        <p:sp>
          <p:nvSpPr>
            <p:cNvPr id="30" name="矩形 29">
              <a:extLst>
                <a:ext uri="{FF2B5EF4-FFF2-40B4-BE49-F238E27FC236}">
                  <a16:creationId xmlns:a16="http://schemas.microsoft.com/office/drawing/2014/main" id="{C466E7E3-5D15-B023-857A-73265F0B7BA3}"/>
                </a:ext>
              </a:extLst>
            </p:cNvPr>
            <p:cNvSpPr/>
            <p:nvPr/>
          </p:nvSpPr>
          <p:spPr>
            <a:xfrm>
              <a:off x="8377328" y="336192"/>
              <a:ext cx="2570887" cy="1333929"/>
            </a:xfrm>
            <a:prstGeom prst="rect">
              <a:avLst/>
            </a:prstGeom>
            <a:blipFill>
              <a:blip r:embed="rId5"/>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blipFill>
                  <a:blip r:embed="rId6"/>
                  <a:tile tx="0" ty="0" sx="100000" sy="100000" flip="none" algn="tl"/>
                </a:blipFill>
              </a:endParaRPr>
            </a:p>
          </p:txBody>
        </p:sp>
        <p:sp>
          <p:nvSpPr>
            <p:cNvPr id="31" name="文本框 30">
              <a:extLst>
                <a:ext uri="{FF2B5EF4-FFF2-40B4-BE49-F238E27FC236}">
                  <a16:creationId xmlns:a16="http://schemas.microsoft.com/office/drawing/2014/main" id="{02964FCB-F07D-0017-1D0D-EEE408173A49}"/>
                </a:ext>
              </a:extLst>
            </p:cNvPr>
            <p:cNvSpPr txBox="1"/>
            <p:nvPr/>
          </p:nvSpPr>
          <p:spPr>
            <a:xfrm>
              <a:off x="8947231" y="850017"/>
              <a:ext cx="1431079" cy="369332"/>
            </a:xfrm>
            <a:prstGeom prst="rect">
              <a:avLst/>
            </a:prstGeom>
            <a:solidFill>
              <a:schemeClr val="bg1"/>
            </a:solidFill>
            <a:ln>
              <a:solidFill>
                <a:schemeClr val="tx2">
                  <a:lumMod val="40000"/>
                  <a:lumOff val="60000"/>
                </a:schemeClr>
              </a:solidFill>
            </a:ln>
          </p:spPr>
          <p:txBody>
            <a:bodyPr wrap="square" rtlCol="0">
              <a:spAutoFit/>
            </a:bodyPr>
            <a:lstStyle/>
            <a:p>
              <a:pPr algn="ctr"/>
              <a:r>
                <a:rPr lang="zh-CN" altLang="en-US" dirty="0"/>
                <a:t>黏土</a:t>
              </a:r>
            </a:p>
          </p:txBody>
        </p:sp>
      </p:grpSp>
      <p:sp>
        <p:nvSpPr>
          <p:cNvPr id="32" name="文本框 31">
            <a:extLst>
              <a:ext uri="{FF2B5EF4-FFF2-40B4-BE49-F238E27FC236}">
                <a16:creationId xmlns:a16="http://schemas.microsoft.com/office/drawing/2014/main" id="{99CAB7DB-69E6-449F-1DC0-03585DBE5EDA}"/>
              </a:ext>
            </a:extLst>
          </p:cNvPr>
          <p:cNvSpPr txBox="1"/>
          <p:nvPr/>
        </p:nvSpPr>
        <p:spPr>
          <a:xfrm>
            <a:off x="4015160" y="4136315"/>
            <a:ext cx="3345788" cy="1700530"/>
          </a:xfrm>
          <a:prstGeom prst="rect">
            <a:avLst/>
          </a:prstGeom>
          <a:noFill/>
        </p:spPr>
        <p:txBody>
          <a:bodyPr wrap="none" rtlCol="0">
            <a:spAutoFit/>
          </a:bodyPr>
          <a:lstStyle/>
          <a:p>
            <a:pPr marL="285750" indent="-285750">
              <a:lnSpc>
                <a:spcPct val="150000"/>
              </a:lnSpc>
              <a:buClr>
                <a:srgbClr val="FF0000"/>
              </a:buClr>
              <a:buFont typeface="Wingdings" panose="05000000000000000000" pitchFamily="2" charset="2"/>
              <a:buChar char="l"/>
            </a:pPr>
            <a:r>
              <a:rPr lang="zh-CN" altLang="zh-CN" dirty="0"/>
              <a:t>地层泥质含量（</a:t>
            </a:r>
            <a:r>
              <a:rPr lang="en-US" altLang="zh-CN" dirty="0" err="1"/>
              <a:t>Vsh</a:t>
            </a:r>
            <a:r>
              <a:rPr lang="zh-CN" altLang="zh-CN" dirty="0"/>
              <a:t>）</a:t>
            </a:r>
            <a:r>
              <a:rPr lang="en-US" altLang="zh-CN" dirty="0"/>
              <a:t>  </a:t>
            </a:r>
          </a:p>
          <a:p>
            <a:pPr marL="285750" indent="-285750">
              <a:lnSpc>
                <a:spcPct val="150000"/>
              </a:lnSpc>
              <a:buClr>
                <a:srgbClr val="FF0000"/>
              </a:buClr>
              <a:buFont typeface="Wingdings" panose="05000000000000000000" pitchFamily="2" charset="2"/>
              <a:buChar char="l"/>
            </a:pPr>
            <a:r>
              <a:rPr lang="zh-CN" altLang="zh-CN" dirty="0"/>
              <a:t>地层孔隙度（φ）</a:t>
            </a:r>
            <a:r>
              <a:rPr lang="en-US" altLang="zh-CN" dirty="0"/>
              <a:t> </a:t>
            </a:r>
          </a:p>
          <a:p>
            <a:pPr marL="285750" indent="-285750">
              <a:lnSpc>
                <a:spcPct val="150000"/>
              </a:lnSpc>
              <a:buClr>
                <a:srgbClr val="FF0000"/>
              </a:buClr>
              <a:buFont typeface="Wingdings" panose="05000000000000000000" pitchFamily="2" charset="2"/>
              <a:buChar char="l"/>
            </a:pPr>
            <a:r>
              <a:rPr lang="zh-CN" altLang="zh-CN" dirty="0"/>
              <a:t>渗透率</a:t>
            </a:r>
            <a:r>
              <a:rPr lang="en-US" altLang="zh-CN" dirty="0"/>
              <a:t>K</a:t>
            </a:r>
            <a:endParaRPr lang="zh-CN" altLang="en-US" dirty="0"/>
          </a:p>
          <a:p>
            <a:pPr marL="285750" indent="-285750">
              <a:lnSpc>
                <a:spcPct val="150000"/>
              </a:lnSpc>
              <a:buClr>
                <a:srgbClr val="FF0000"/>
              </a:buClr>
              <a:buFont typeface="Wingdings" panose="05000000000000000000" pitchFamily="2" charset="2"/>
              <a:buChar char="l"/>
            </a:pPr>
            <a:r>
              <a:rPr lang="zh-CN" altLang="zh-CN" dirty="0"/>
              <a:t>地层含水饱和度（</a:t>
            </a:r>
            <a:r>
              <a:rPr lang="en-US" altLang="zh-CN" dirty="0" err="1"/>
              <a:t>Sw</a:t>
            </a:r>
            <a:r>
              <a:rPr lang="en-US" altLang="zh-CN" dirty="0"/>
              <a:t>/So</a:t>
            </a:r>
            <a:r>
              <a:rPr lang="zh-CN" altLang="zh-CN" dirty="0"/>
              <a:t>）</a:t>
            </a:r>
            <a:r>
              <a:rPr lang="en-US" altLang="zh-CN" dirty="0"/>
              <a:t>  </a:t>
            </a:r>
          </a:p>
        </p:txBody>
      </p:sp>
      <p:sp>
        <p:nvSpPr>
          <p:cNvPr id="33" name="文本框 32">
            <a:extLst>
              <a:ext uri="{FF2B5EF4-FFF2-40B4-BE49-F238E27FC236}">
                <a16:creationId xmlns:a16="http://schemas.microsoft.com/office/drawing/2014/main" id="{007C9FC3-7F68-AF55-5996-BB94D7CDD9E7}"/>
              </a:ext>
            </a:extLst>
          </p:cNvPr>
          <p:cNvSpPr txBox="1"/>
          <p:nvPr/>
        </p:nvSpPr>
        <p:spPr>
          <a:xfrm>
            <a:off x="7535194" y="4025602"/>
            <a:ext cx="3768980" cy="2308324"/>
          </a:xfrm>
          <a:prstGeom prst="rect">
            <a:avLst/>
          </a:prstGeom>
          <a:noFill/>
        </p:spPr>
        <p:txBody>
          <a:bodyPr wrap="none" rtlCol="0">
            <a:spAutoFit/>
          </a:bodyPr>
          <a:lstStyle/>
          <a:p>
            <a:pPr marL="285750" indent="-285750">
              <a:buClr>
                <a:srgbClr val="FF00FF"/>
              </a:buClr>
              <a:buSzPct val="150000"/>
              <a:buFont typeface="Arial" panose="020B0604020202020204" pitchFamily="34" charset="0"/>
              <a:buChar char="•"/>
            </a:pPr>
            <a:r>
              <a:rPr lang="zh-CN" altLang="zh-CN" dirty="0"/>
              <a:t>地层含水饱和度</a:t>
            </a:r>
            <a:endParaRPr lang="en-US" altLang="zh-CN" dirty="0"/>
          </a:p>
          <a:p>
            <a:pPr marL="285750" indent="-285750">
              <a:buClr>
                <a:srgbClr val="FF00FF"/>
              </a:buClr>
              <a:buSzPct val="150000"/>
              <a:buFont typeface="Arial" panose="020B0604020202020204" pitchFamily="34" charset="0"/>
              <a:buChar char="•"/>
            </a:pPr>
            <a:r>
              <a:rPr lang="zh-CN" altLang="zh-CN" dirty="0"/>
              <a:t>钻井液电阻率</a:t>
            </a:r>
            <a:endParaRPr lang="en-US" altLang="zh-CN" dirty="0"/>
          </a:p>
          <a:p>
            <a:pPr marL="285750" indent="-285750">
              <a:buClr>
                <a:srgbClr val="FF00FF"/>
              </a:buClr>
              <a:buSzPct val="150000"/>
              <a:buFont typeface="Arial" panose="020B0604020202020204" pitchFamily="34" charset="0"/>
              <a:buChar char="•"/>
            </a:pPr>
            <a:r>
              <a:rPr lang="zh-CN" altLang="zh-CN" dirty="0"/>
              <a:t>地层水电阻率</a:t>
            </a:r>
          </a:p>
          <a:p>
            <a:pPr marL="285750" indent="-285750">
              <a:buClr>
                <a:srgbClr val="FF00FF"/>
              </a:buClr>
              <a:buSzPct val="150000"/>
              <a:buFont typeface="Arial" panose="020B0604020202020204" pitchFamily="34" charset="0"/>
              <a:buChar char="•"/>
            </a:pPr>
            <a:r>
              <a:rPr lang="zh-CN" altLang="zh-CN" dirty="0"/>
              <a:t>确定</a:t>
            </a:r>
            <a:r>
              <a:rPr lang="en-US" altLang="zh-CN" dirty="0"/>
              <a:t>a</a:t>
            </a:r>
            <a:r>
              <a:rPr lang="zh-CN" altLang="zh-CN" dirty="0"/>
              <a:t>、</a:t>
            </a:r>
            <a:r>
              <a:rPr lang="en-US" altLang="zh-CN" dirty="0"/>
              <a:t>b</a:t>
            </a:r>
            <a:r>
              <a:rPr lang="zh-CN" altLang="zh-CN" dirty="0"/>
              <a:t>、</a:t>
            </a:r>
            <a:r>
              <a:rPr lang="en-US" altLang="zh-CN" dirty="0"/>
              <a:t>m</a:t>
            </a:r>
            <a:r>
              <a:rPr lang="zh-CN" altLang="zh-CN" dirty="0"/>
              <a:t>、</a:t>
            </a:r>
            <a:r>
              <a:rPr lang="en-US" altLang="zh-CN" dirty="0"/>
              <a:t>n</a:t>
            </a:r>
            <a:r>
              <a:rPr lang="zh-CN" altLang="zh-CN" dirty="0"/>
              <a:t>参数</a:t>
            </a:r>
          </a:p>
          <a:p>
            <a:pPr marL="285750" indent="-285750">
              <a:buClr>
                <a:srgbClr val="FF00FF"/>
              </a:buClr>
              <a:buSzPct val="150000"/>
              <a:buFont typeface="Arial" panose="020B0604020202020204" pitchFamily="34" charset="0"/>
              <a:buChar char="•"/>
            </a:pPr>
            <a:r>
              <a:rPr lang="zh-CN" altLang="zh-CN" dirty="0"/>
              <a:t>声波测井孔隙度压实校正系数</a:t>
            </a:r>
            <a:r>
              <a:rPr lang="en-US" altLang="zh-CN" dirty="0"/>
              <a:t>Cp</a:t>
            </a:r>
            <a:endParaRPr lang="zh-CN" altLang="zh-CN" dirty="0"/>
          </a:p>
          <a:p>
            <a:pPr marL="285750" indent="-285750">
              <a:buClr>
                <a:srgbClr val="FF00FF"/>
              </a:buClr>
              <a:buSzPct val="150000"/>
              <a:buFont typeface="Arial" panose="020B0604020202020204" pitchFamily="34" charset="0"/>
              <a:buChar char="•"/>
            </a:pPr>
            <a:r>
              <a:rPr lang="zh-CN" altLang="zh-CN" dirty="0"/>
              <a:t>束缚水饱和度（</a:t>
            </a:r>
            <a:r>
              <a:rPr lang="en-US" altLang="zh-CN" dirty="0" err="1"/>
              <a:t>Swb</a:t>
            </a:r>
            <a:r>
              <a:rPr lang="zh-CN" altLang="zh-CN" dirty="0"/>
              <a:t>）</a:t>
            </a:r>
          </a:p>
          <a:p>
            <a:pPr marL="285750" indent="-285750">
              <a:buClr>
                <a:srgbClr val="FF00FF"/>
              </a:buClr>
              <a:buSzPct val="150000"/>
              <a:buFont typeface="Arial" panose="020B0604020202020204" pitchFamily="34" charset="0"/>
              <a:buChar char="•"/>
            </a:pPr>
            <a:r>
              <a:rPr lang="zh-CN" altLang="zh-CN" dirty="0"/>
              <a:t>粒度中值（</a:t>
            </a:r>
            <a:r>
              <a:rPr lang="en-US" altLang="zh-CN" dirty="0"/>
              <a:t>Md</a:t>
            </a:r>
            <a:r>
              <a:rPr lang="zh-CN" altLang="zh-CN" dirty="0"/>
              <a:t>）</a:t>
            </a:r>
            <a:endParaRPr lang="en-US" altLang="zh-CN" dirty="0"/>
          </a:p>
          <a:p>
            <a:pPr marL="285750" indent="-285750">
              <a:buClr>
                <a:srgbClr val="FF00FF"/>
              </a:buClr>
              <a:buSzPct val="150000"/>
              <a:buFont typeface="Arial" panose="020B0604020202020204" pitchFamily="34" charset="0"/>
              <a:buChar char="•"/>
            </a:pPr>
            <a:r>
              <a:rPr lang="en-US" altLang="zh-CN" dirty="0"/>
              <a:t>……</a:t>
            </a:r>
            <a:endParaRPr lang="zh-CN" altLang="zh-CN" dirty="0"/>
          </a:p>
        </p:txBody>
      </p:sp>
    </p:spTree>
    <p:extLst>
      <p:ext uri="{BB962C8B-B14F-4D97-AF65-F5344CB8AC3E}">
        <p14:creationId xmlns:p14="http://schemas.microsoft.com/office/powerpoint/2010/main" val="4222487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71C0E-704D-F24F-EC7A-16DC1FFB07BF}"/>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620EC75-3C0D-F0A7-1CE2-DCFE4F072079}"/>
              </a:ext>
            </a:extLst>
          </p:cNvPr>
          <p:cNvSpPr txBox="1">
            <a:spLocks noChangeArrowheads="1"/>
          </p:cNvSpPr>
          <p:nvPr/>
        </p:nvSpPr>
        <p:spPr bwMode="auto">
          <a:xfrm>
            <a:off x="3501837" y="94211"/>
            <a:ext cx="7734731"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二、现行孔隙度、渗透率计算方法</a:t>
            </a:r>
          </a:p>
        </p:txBody>
      </p:sp>
      <p:sp>
        <p:nvSpPr>
          <p:cNvPr id="4" name="内容占位符 2">
            <a:extLst>
              <a:ext uri="{FF2B5EF4-FFF2-40B4-BE49-F238E27FC236}">
                <a16:creationId xmlns:a16="http://schemas.microsoft.com/office/drawing/2014/main" id="{54C0863D-F893-4E14-F78A-1F1FE00C92E0}"/>
              </a:ext>
            </a:extLst>
          </p:cNvPr>
          <p:cNvSpPr txBox="1">
            <a:spLocks noGrp="1"/>
          </p:cNvSpPr>
          <p:nvPr/>
        </p:nvSpPr>
        <p:spPr>
          <a:xfrm>
            <a:off x="1340771" y="941653"/>
            <a:ext cx="5174329" cy="499624"/>
          </a:xfrm>
          <a:prstGeom prst="rect">
            <a:avLst/>
          </a:prstGeom>
          <a:noFill/>
          <a:ln w="9525">
            <a:noFill/>
          </a:ln>
        </p:spPr>
        <p:txBody>
          <a:bodyPr wrap="square" anchor="t" anchorCtr="0">
            <a:spAutoFit/>
          </a:bodyPr>
          <a:lstStyle/>
          <a:p>
            <a:pPr>
              <a:lnSpc>
                <a:spcPct val="150000"/>
              </a:lnSpc>
              <a:buSzTx/>
              <a:buFont typeface="Arial" panose="020B0604020202020204" pitchFamily="34" charset="0"/>
            </a:pPr>
            <a:r>
              <a:rPr lang="zh-CN" altLang="en-US" sz="2000" b="1" dirty="0">
                <a:solidFill>
                  <a:srgbClr val="000066"/>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（二）泥质含量计算</a:t>
            </a:r>
            <a:endPar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p:txBody>
      </p:sp>
      <p:sp>
        <p:nvSpPr>
          <p:cNvPr id="6" name="文本框 5">
            <a:extLst>
              <a:ext uri="{FF2B5EF4-FFF2-40B4-BE49-F238E27FC236}">
                <a16:creationId xmlns:a16="http://schemas.microsoft.com/office/drawing/2014/main" id="{AB6B40EE-450D-DDE0-9412-95815FB855FD}"/>
              </a:ext>
            </a:extLst>
          </p:cNvPr>
          <p:cNvSpPr txBox="1"/>
          <p:nvPr/>
        </p:nvSpPr>
        <p:spPr>
          <a:xfrm>
            <a:off x="1340771" y="1667946"/>
            <a:ext cx="3187283"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利用自然伽马曲线计算泥质含量</a:t>
            </a:r>
            <a:r>
              <a:rPr lang="en-US" altLang="zh-CN" sz="1400" dirty="0" err="1">
                <a:latin typeface="微软雅黑" panose="020B0503020204020204" pitchFamily="34" charset="-122"/>
                <a:ea typeface="微软雅黑" panose="020B0503020204020204" pitchFamily="34" charset="-122"/>
              </a:rPr>
              <a:t>V</a:t>
            </a:r>
            <a:r>
              <a:rPr lang="en-US" altLang="zh-CN" sz="1400" baseline="-25000" dirty="0" err="1">
                <a:latin typeface="微软雅黑" panose="020B0503020204020204" pitchFamily="34" charset="-122"/>
                <a:ea typeface="微软雅黑" panose="020B0503020204020204" pitchFamily="34" charset="-122"/>
              </a:rPr>
              <a:t>sh</a:t>
            </a:r>
            <a:r>
              <a:rPr lang="zh-CN" altLang="en-US" sz="140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7" name="对象 5">
                <a:extLst>
                  <a:ext uri="{FF2B5EF4-FFF2-40B4-BE49-F238E27FC236}">
                    <a16:creationId xmlns:a16="http://schemas.microsoft.com/office/drawing/2014/main" id="{0141D4FA-F67E-D618-6317-66990C7BD83E}"/>
                  </a:ext>
                </a:extLst>
              </p:cNvPr>
              <p:cNvSpPr txBox="1"/>
              <p:nvPr/>
            </p:nvSpPr>
            <p:spPr bwMode="auto">
              <a:xfrm>
                <a:off x="1499033" y="2116023"/>
                <a:ext cx="2483882" cy="696766"/>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1600" i="1" smtClean="0">
                          <a:solidFill>
                            <a:srgbClr val="000000"/>
                          </a:solidFill>
                          <a:latin typeface="Cambria Math" panose="02040503050406030204" pitchFamily="18" charset="0"/>
                        </a:rPr>
                        <m:t>𝑆𝐻</m:t>
                      </m:r>
                      <m:r>
                        <a:rPr lang="zh-CN" altLang="en-US" sz="1600" i="1" smtClean="0">
                          <a:solidFill>
                            <a:srgbClr val="000000"/>
                          </a:solidFill>
                          <a:latin typeface="Cambria Math" panose="02040503050406030204" pitchFamily="18" charset="0"/>
                        </a:rPr>
                        <m:t>=</m:t>
                      </m:r>
                      <m:f>
                        <m:fPr>
                          <m:ctrlPr>
                            <a:rPr lang="zh-CN" altLang="en-US" sz="1600" i="1">
                              <a:solidFill>
                                <a:srgbClr val="000000"/>
                              </a:solidFill>
                              <a:latin typeface="Cambria Math" panose="02040503050406030204" pitchFamily="18" charset="0"/>
                            </a:rPr>
                          </m:ctrlPr>
                        </m:fPr>
                        <m:num>
                          <m:r>
                            <a:rPr lang="zh-CN" altLang="en-US" sz="1600" i="1">
                              <a:solidFill>
                                <a:srgbClr val="000000"/>
                              </a:solidFill>
                              <a:latin typeface="Cambria Math" panose="02040503050406030204" pitchFamily="18" charset="0"/>
                            </a:rPr>
                            <m:t>𝐺𝑅</m:t>
                          </m:r>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𝐺</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𝑅</m:t>
                              </m:r>
                            </m:e>
                            <m:sub>
                              <m:r>
                                <m:rPr>
                                  <m:sty m:val="p"/>
                                </m:rPr>
                                <a:rPr lang="zh-CN" altLang="en-US" sz="1600" i="0">
                                  <a:solidFill>
                                    <a:srgbClr val="000000"/>
                                  </a:solidFill>
                                  <a:latin typeface="Cambria Math" panose="02040503050406030204" pitchFamily="18" charset="0"/>
                                </a:rPr>
                                <m:t>min</m:t>
                              </m:r>
                            </m:sub>
                          </m:sSub>
                        </m:num>
                        <m:den>
                          <m:sSub>
                            <m:sSubPr>
                              <m:ctrlPr>
                                <a:rPr lang="en-US" altLang="zh-CN" sz="1600" i="1" smtClean="0">
                                  <a:solidFill>
                                    <a:srgbClr val="000000"/>
                                  </a:solidFill>
                                  <a:latin typeface="Cambria Math" panose="02040503050406030204" pitchFamily="18" charset="0"/>
                                </a:rPr>
                              </m:ctrlPr>
                            </m:sSubPr>
                            <m:e>
                              <m:r>
                                <m:rPr>
                                  <m:sty m:val="p"/>
                                </m:rPr>
                                <a:rPr lang="en-US" altLang="zh-CN" sz="1600" i="1">
                                  <a:solidFill>
                                    <a:srgbClr val="000000"/>
                                  </a:solidFill>
                                  <a:latin typeface="Cambria Math" panose="02040503050406030204" pitchFamily="18" charset="0"/>
                                </a:rPr>
                                <m:t>GR</m:t>
                              </m:r>
                            </m:e>
                            <m:sub>
                              <m:r>
                                <m:rPr>
                                  <m:sty m:val="p"/>
                                </m:rPr>
                                <a:rPr lang="en-US" altLang="zh-CN" sz="1600" i="1">
                                  <a:solidFill>
                                    <a:srgbClr val="000000"/>
                                  </a:solidFill>
                                  <a:latin typeface="Cambria Math" panose="02040503050406030204" pitchFamily="18" charset="0"/>
                                </a:rPr>
                                <m:t>max</m:t>
                              </m:r>
                            </m:sub>
                          </m:sSub>
                          <m:r>
                            <a:rPr lang="en-US" altLang="zh-CN" sz="1600" b="0" i="1" smtClean="0">
                              <a:solidFill>
                                <a:srgbClr val="000000"/>
                              </a:solidFill>
                              <a:latin typeface="Cambria Math" panose="02040503050406030204" pitchFamily="18" charset="0"/>
                            </a:rPr>
                            <m:t>−</m:t>
                          </m:r>
                          <m:sSub>
                            <m:sSubPr>
                              <m:ctrlPr>
                                <a:rPr lang="en-US" altLang="zh-CN" sz="1600" b="0" i="1" smtClean="0">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𝐺𝑅</m:t>
                              </m:r>
                            </m:e>
                            <m:sub>
                              <m:r>
                                <a:rPr lang="en-US" altLang="zh-CN" sz="1600" b="0" i="1" smtClean="0">
                                  <a:solidFill>
                                    <a:srgbClr val="000000"/>
                                  </a:solidFill>
                                  <a:latin typeface="Cambria Math" panose="02040503050406030204" pitchFamily="18" charset="0"/>
                                </a:rPr>
                                <m:t>𝑚𝑖𝑛</m:t>
                              </m:r>
                            </m:sub>
                          </m:sSub>
                        </m:den>
                      </m:f>
                    </m:oMath>
                  </m:oMathPara>
                </a14:m>
                <a:endParaRPr lang="zh-CN" altLang="en-US" sz="1050" dirty="0"/>
              </a:p>
            </p:txBody>
          </p:sp>
        </mc:Choice>
        <mc:Fallback xmlns="">
          <p:sp>
            <p:nvSpPr>
              <p:cNvPr id="7" name="对象 5">
                <a:extLst>
                  <a:ext uri="{FF2B5EF4-FFF2-40B4-BE49-F238E27FC236}">
                    <a16:creationId xmlns:a16="http://schemas.microsoft.com/office/drawing/2014/main" id="{0141D4FA-F67E-D618-6317-66990C7BD83E}"/>
                  </a:ext>
                </a:extLst>
              </p:cNvPr>
              <p:cNvSpPr txBox="1">
                <a:spLocks noRot="1" noChangeAspect="1" noMove="1" noResize="1" noEditPoints="1" noAdjustHandles="1" noChangeArrowheads="1" noChangeShapeType="1" noTextEdit="1"/>
              </p:cNvSpPr>
              <p:nvPr/>
            </p:nvSpPr>
            <p:spPr bwMode="auto">
              <a:xfrm>
                <a:off x="1499033" y="2116023"/>
                <a:ext cx="2483882" cy="69676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对象 6">
                <a:extLst>
                  <a:ext uri="{FF2B5EF4-FFF2-40B4-BE49-F238E27FC236}">
                    <a16:creationId xmlns:a16="http://schemas.microsoft.com/office/drawing/2014/main" id="{B2837994-264D-F246-02BB-E9EEA7DE047A}"/>
                  </a:ext>
                </a:extLst>
              </p:cNvPr>
              <p:cNvSpPr txBox="1"/>
              <p:nvPr/>
            </p:nvSpPr>
            <p:spPr bwMode="auto">
              <a:xfrm>
                <a:off x="1499033" y="3001477"/>
                <a:ext cx="2263780" cy="696766"/>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𝑉</m:t>
                          </m:r>
                        </m:e>
                        <m:sub>
                          <m:r>
                            <a:rPr lang="zh-CN" altLang="en-US" sz="1600" i="1">
                              <a:solidFill>
                                <a:srgbClr val="000000"/>
                              </a:solidFill>
                              <a:latin typeface="Cambria Math" panose="02040503050406030204" pitchFamily="18" charset="0"/>
                            </a:rPr>
                            <m:t>𝑠h</m:t>
                          </m:r>
                        </m:sub>
                      </m:sSub>
                      <m:r>
                        <a:rPr lang="zh-CN" altLang="en-US" sz="1600" i="1">
                          <a:solidFill>
                            <a:srgbClr val="000000"/>
                          </a:solidFill>
                          <a:latin typeface="Cambria Math" panose="02040503050406030204" pitchFamily="18" charset="0"/>
                        </a:rPr>
                        <m:t>=</m:t>
                      </m:r>
                      <m:f>
                        <m:fPr>
                          <m:ctrlPr>
                            <a:rPr lang="zh-CN" altLang="en-US" sz="1600" i="1">
                              <a:solidFill>
                                <a:srgbClr val="000000"/>
                              </a:solidFill>
                              <a:latin typeface="Cambria Math" panose="02040503050406030204" pitchFamily="18" charset="0"/>
                            </a:rPr>
                          </m:ctrlPr>
                        </m:fPr>
                        <m:num>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2</m:t>
                              </m:r>
                            </m:e>
                            <m:sup>
                              <m:r>
                                <a:rPr lang="zh-CN" altLang="en-US" sz="1600" i="1">
                                  <a:solidFill>
                                    <a:srgbClr val="000000"/>
                                  </a:solidFill>
                                  <a:latin typeface="Cambria Math" panose="02040503050406030204" pitchFamily="18" charset="0"/>
                                </a:rPr>
                                <m:t>𝐺𝐶𝑈𝑅</m:t>
                              </m:r>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𝑆𝐻</m:t>
                              </m:r>
                            </m:sup>
                          </m:sSup>
                          <m:r>
                            <a:rPr lang="zh-CN" altLang="en-US" sz="1600" i="1">
                              <a:solidFill>
                                <a:srgbClr val="000000"/>
                              </a:solidFill>
                              <a:latin typeface="Cambria Math" panose="02040503050406030204" pitchFamily="18" charset="0"/>
                            </a:rPr>
                            <m:t>−1</m:t>
                          </m:r>
                        </m:num>
                        <m:den>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2</m:t>
                              </m:r>
                            </m:e>
                            <m:sup>
                              <m:r>
                                <a:rPr lang="zh-CN" altLang="en-US" sz="1600" i="1">
                                  <a:solidFill>
                                    <a:srgbClr val="000000"/>
                                  </a:solidFill>
                                  <a:latin typeface="Cambria Math" panose="02040503050406030204" pitchFamily="18" charset="0"/>
                                </a:rPr>
                                <m:t>𝐺𝐶𝑈𝑅</m:t>
                              </m:r>
                            </m:sup>
                          </m:sSup>
                          <m:r>
                            <a:rPr lang="zh-CN" altLang="en-US" sz="1600" i="1">
                              <a:solidFill>
                                <a:srgbClr val="000000"/>
                              </a:solidFill>
                              <a:latin typeface="Cambria Math" panose="02040503050406030204" pitchFamily="18" charset="0"/>
                            </a:rPr>
                            <m:t>−1</m:t>
                          </m:r>
                        </m:den>
                      </m:f>
                    </m:oMath>
                  </m:oMathPara>
                </a14:m>
                <a:endParaRPr lang="zh-CN" altLang="en-US" sz="1600" dirty="0"/>
              </a:p>
            </p:txBody>
          </p:sp>
        </mc:Choice>
        <mc:Fallback xmlns="">
          <p:sp>
            <p:nvSpPr>
              <p:cNvPr id="8" name="对象 6">
                <a:extLst>
                  <a:ext uri="{FF2B5EF4-FFF2-40B4-BE49-F238E27FC236}">
                    <a16:creationId xmlns:a16="http://schemas.microsoft.com/office/drawing/2014/main" id="{B2837994-264D-F246-02BB-E9EEA7DE047A}"/>
                  </a:ext>
                </a:extLst>
              </p:cNvPr>
              <p:cNvSpPr txBox="1">
                <a:spLocks noRot="1" noChangeAspect="1" noMove="1" noResize="1" noEditPoints="1" noAdjustHandles="1" noChangeArrowheads="1" noChangeShapeType="1" noTextEdit="1"/>
              </p:cNvSpPr>
              <p:nvPr/>
            </p:nvSpPr>
            <p:spPr bwMode="auto">
              <a:xfrm>
                <a:off x="1499033" y="3001477"/>
                <a:ext cx="2263780" cy="696766"/>
              </a:xfrm>
              <a:prstGeom prst="rect">
                <a:avLst/>
              </a:prstGeom>
              <a:blipFill>
                <a:blip r:embed="rId4"/>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250338C5-10AA-65A7-D65D-05ED2B241E9A}"/>
              </a:ext>
            </a:extLst>
          </p:cNvPr>
          <p:cNvPicPr>
            <a:picLocks noChangeAspect="1"/>
          </p:cNvPicPr>
          <p:nvPr/>
        </p:nvPicPr>
        <p:blipFill>
          <a:blip r:embed="rId5"/>
          <a:stretch>
            <a:fillRect/>
          </a:stretch>
        </p:blipFill>
        <p:spPr>
          <a:xfrm>
            <a:off x="4118505" y="2135595"/>
            <a:ext cx="2483882" cy="1470173"/>
          </a:xfrm>
          <a:prstGeom prst="rect">
            <a:avLst/>
          </a:prstGeom>
        </p:spPr>
      </p:pic>
      <p:sp>
        <p:nvSpPr>
          <p:cNvPr id="10" name="文本框 9">
            <a:extLst>
              <a:ext uri="{FF2B5EF4-FFF2-40B4-BE49-F238E27FC236}">
                <a16:creationId xmlns:a16="http://schemas.microsoft.com/office/drawing/2014/main" id="{48BC1323-E552-5190-8234-8F28E4FC22EA}"/>
              </a:ext>
            </a:extLst>
          </p:cNvPr>
          <p:cNvSpPr txBox="1"/>
          <p:nvPr/>
        </p:nvSpPr>
        <p:spPr>
          <a:xfrm>
            <a:off x="639650" y="4169838"/>
            <a:ext cx="3123163"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利用自然电位曲线计算泥质含量</a:t>
            </a:r>
            <a:r>
              <a:rPr lang="en-US" altLang="zh-CN" sz="1400" dirty="0" err="1">
                <a:latin typeface="微软雅黑" panose="020B0503020204020204" pitchFamily="34" charset="-122"/>
                <a:ea typeface="微软雅黑" panose="020B0503020204020204" pitchFamily="34" charset="-122"/>
              </a:rPr>
              <a:t>V</a:t>
            </a:r>
            <a:r>
              <a:rPr lang="en-US" altLang="zh-CN" sz="1400" baseline="-25000" dirty="0" err="1">
                <a:latin typeface="微软雅黑" panose="020B0503020204020204" pitchFamily="34" charset="-122"/>
                <a:ea typeface="微软雅黑" panose="020B0503020204020204" pitchFamily="34" charset="-122"/>
              </a:rPr>
              <a:t>sh</a:t>
            </a:r>
            <a:r>
              <a:rPr lang="zh-CN" altLang="en-US" sz="140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11" name="对象 5">
                <a:extLst>
                  <a:ext uri="{FF2B5EF4-FFF2-40B4-BE49-F238E27FC236}">
                    <a16:creationId xmlns:a16="http://schemas.microsoft.com/office/drawing/2014/main" id="{F77D4241-6ED5-4CFE-6A62-DE9CDD8EA990}"/>
                  </a:ext>
                </a:extLst>
              </p:cNvPr>
              <p:cNvSpPr txBox="1"/>
              <p:nvPr/>
            </p:nvSpPr>
            <p:spPr bwMode="auto">
              <a:xfrm>
                <a:off x="1043554" y="4625903"/>
                <a:ext cx="2483882" cy="696766"/>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CN" altLang="en-US" sz="1600" i="1" smtClean="0">
                          <a:solidFill>
                            <a:srgbClr val="000000"/>
                          </a:solidFill>
                          <a:latin typeface="Cambria Math" panose="02040503050406030204" pitchFamily="18" charset="0"/>
                        </a:rPr>
                        <m:t>𝑆𝐻</m:t>
                      </m:r>
                      <m:r>
                        <a:rPr lang="zh-CN" altLang="en-US" sz="1600" i="1" smtClean="0">
                          <a:solidFill>
                            <a:srgbClr val="000000"/>
                          </a:solidFill>
                          <a:latin typeface="Cambria Math" panose="02040503050406030204" pitchFamily="18" charset="0"/>
                        </a:rPr>
                        <m:t>=</m:t>
                      </m:r>
                      <m:f>
                        <m:fPr>
                          <m:ctrlPr>
                            <a:rPr lang="zh-CN" altLang="en-US" sz="1600" i="1">
                              <a:solidFill>
                                <a:srgbClr val="000000"/>
                              </a:solidFill>
                              <a:latin typeface="Cambria Math" panose="02040503050406030204" pitchFamily="18" charset="0"/>
                            </a:rPr>
                          </m:ctrlPr>
                        </m:fPr>
                        <m:num>
                          <m:r>
                            <m:rPr>
                              <m:sty m:val="p"/>
                            </m:rPr>
                            <a:rPr lang="en-US" altLang="zh-CN" sz="1600" i="1">
                              <a:solidFill>
                                <a:srgbClr val="000000"/>
                              </a:solidFill>
                              <a:latin typeface="Cambria Math" panose="02040503050406030204" pitchFamily="18" charset="0"/>
                            </a:rPr>
                            <m:t>SP</m:t>
                          </m:r>
                          <m:r>
                            <a:rPr lang="zh-CN" altLang="en-US" sz="1600" i="1">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m:rPr>
                                  <m:sty m:val="p"/>
                                </m:rPr>
                                <a:rPr lang="en-US" altLang="zh-CN" sz="1600" i="1">
                                  <a:solidFill>
                                    <a:srgbClr val="000000"/>
                                  </a:solidFill>
                                  <a:latin typeface="Cambria Math" panose="02040503050406030204" pitchFamily="18" charset="0"/>
                                </a:rPr>
                                <m:t>SP</m:t>
                              </m:r>
                            </m:e>
                            <m:sub>
                              <m:r>
                                <m:rPr>
                                  <m:sty m:val="p"/>
                                </m:rPr>
                                <a:rPr lang="zh-CN" altLang="en-US" sz="1600" i="0">
                                  <a:solidFill>
                                    <a:srgbClr val="000000"/>
                                  </a:solidFill>
                                  <a:latin typeface="Cambria Math" panose="02040503050406030204" pitchFamily="18" charset="0"/>
                                </a:rPr>
                                <m:t>min</m:t>
                              </m:r>
                            </m:sub>
                          </m:sSub>
                        </m:num>
                        <m:den>
                          <m:sSub>
                            <m:sSubPr>
                              <m:ctrlPr>
                                <a:rPr lang="en-US" altLang="zh-CN" sz="1600" i="1" smtClean="0">
                                  <a:solidFill>
                                    <a:srgbClr val="000000"/>
                                  </a:solidFill>
                                  <a:latin typeface="Cambria Math" panose="02040503050406030204" pitchFamily="18" charset="0"/>
                                </a:rPr>
                              </m:ctrlPr>
                            </m:sSubPr>
                            <m:e>
                              <m:r>
                                <m:rPr>
                                  <m:sty m:val="p"/>
                                </m:rPr>
                                <a:rPr lang="en-US" altLang="zh-CN" sz="1600" i="1">
                                  <a:solidFill>
                                    <a:srgbClr val="000000"/>
                                  </a:solidFill>
                                  <a:latin typeface="Cambria Math" panose="02040503050406030204" pitchFamily="18" charset="0"/>
                                </a:rPr>
                                <m:t>SP</m:t>
                              </m:r>
                            </m:e>
                            <m:sub>
                              <m:r>
                                <m:rPr>
                                  <m:sty m:val="p"/>
                                </m:rPr>
                                <a:rPr lang="en-US" altLang="zh-CN" sz="1600" i="1">
                                  <a:solidFill>
                                    <a:srgbClr val="000000"/>
                                  </a:solidFill>
                                  <a:latin typeface="Cambria Math" panose="02040503050406030204" pitchFamily="18" charset="0"/>
                                </a:rPr>
                                <m:t>max</m:t>
                              </m:r>
                            </m:sub>
                          </m:sSub>
                          <m:r>
                            <a:rPr lang="en-US" altLang="zh-CN" sz="1600" b="0" i="1" smtClean="0">
                              <a:solidFill>
                                <a:srgbClr val="000000"/>
                              </a:solidFill>
                              <a:latin typeface="Cambria Math" panose="02040503050406030204" pitchFamily="18" charset="0"/>
                            </a:rPr>
                            <m:t>−</m:t>
                          </m:r>
                          <m:sSub>
                            <m:sSubPr>
                              <m:ctrlPr>
                                <a:rPr lang="en-US" altLang="zh-CN" sz="1600" b="0" i="1" smtClean="0">
                                  <a:solidFill>
                                    <a:srgbClr val="000000"/>
                                  </a:solidFill>
                                  <a:latin typeface="Cambria Math" panose="02040503050406030204" pitchFamily="18" charset="0"/>
                                </a:rPr>
                              </m:ctrlPr>
                            </m:sSubPr>
                            <m:e>
                              <m:r>
                                <m:rPr>
                                  <m:sty m:val="p"/>
                                </m:rPr>
                                <a:rPr lang="en-US" altLang="zh-CN" sz="1600" i="1">
                                  <a:solidFill>
                                    <a:srgbClr val="000000"/>
                                  </a:solidFill>
                                  <a:latin typeface="Cambria Math" panose="02040503050406030204" pitchFamily="18" charset="0"/>
                                </a:rPr>
                                <m:t>SP</m:t>
                              </m:r>
                            </m:e>
                            <m:sub>
                              <m:r>
                                <a:rPr lang="en-US" altLang="zh-CN" sz="1600" b="0" i="1" smtClean="0">
                                  <a:solidFill>
                                    <a:srgbClr val="000000"/>
                                  </a:solidFill>
                                  <a:latin typeface="Cambria Math" panose="02040503050406030204" pitchFamily="18" charset="0"/>
                                </a:rPr>
                                <m:t>𝑚𝑖𝑛</m:t>
                              </m:r>
                            </m:sub>
                          </m:sSub>
                        </m:den>
                      </m:f>
                    </m:oMath>
                  </m:oMathPara>
                </a14:m>
                <a:endParaRPr lang="zh-CN" altLang="en-US" sz="1050" dirty="0"/>
              </a:p>
            </p:txBody>
          </p:sp>
        </mc:Choice>
        <mc:Fallback xmlns="">
          <p:sp>
            <p:nvSpPr>
              <p:cNvPr id="11" name="对象 5">
                <a:extLst>
                  <a:ext uri="{FF2B5EF4-FFF2-40B4-BE49-F238E27FC236}">
                    <a16:creationId xmlns:a16="http://schemas.microsoft.com/office/drawing/2014/main" id="{F77D4241-6ED5-4CFE-6A62-DE9CDD8EA990}"/>
                  </a:ext>
                </a:extLst>
              </p:cNvPr>
              <p:cNvSpPr txBox="1">
                <a:spLocks noRot="1" noChangeAspect="1" noMove="1" noResize="1" noEditPoints="1" noAdjustHandles="1" noChangeArrowheads="1" noChangeShapeType="1" noTextEdit="1"/>
              </p:cNvSpPr>
              <p:nvPr/>
            </p:nvSpPr>
            <p:spPr bwMode="auto">
              <a:xfrm>
                <a:off x="1043554" y="4625903"/>
                <a:ext cx="2483882" cy="696766"/>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C8AB306B-6C09-4E5B-20C6-7BED966873F8}"/>
              </a:ext>
            </a:extLst>
          </p:cNvPr>
          <p:cNvPicPr>
            <a:picLocks noChangeAspect="1"/>
          </p:cNvPicPr>
          <p:nvPr/>
        </p:nvPicPr>
        <p:blipFill>
          <a:blip r:embed="rId7"/>
          <a:stretch>
            <a:fillRect/>
          </a:stretch>
        </p:blipFill>
        <p:spPr>
          <a:xfrm>
            <a:off x="7043459" y="1655283"/>
            <a:ext cx="4490219" cy="4539086"/>
          </a:xfrm>
          <a:prstGeom prst="rect">
            <a:avLst/>
          </a:prstGeom>
        </p:spPr>
      </p:pic>
      <mc:AlternateContent xmlns:mc="http://schemas.openxmlformats.org/markup-compatibility/2006" xmlns:a14="http://schemas.microsoft.com/office/drawing/2010/main">
        <mc:Choice Requires="a14">
          <p:sp>
            <p:nvSpPr>
              <p:cNvPr id="14" name="对象 6">
                <a:extLst>
                  <a:ext uri="{FF2B5EF4-FFF2-40B4-BE49-F238E27FC236}">
                    <a16:creationId xmlns:a16="http://schemas.microsoft.com/office/drawing/2014/main" id="{75CCBA74-EB0C-800C-D716-165F4A5675C1}"/>
                  </a:ext>
                </a:extLst>
              </p:cNvPr>
              <p:cNvSpPr txBox="1"/>
              <p:nvPr/>
            </p:nvSpPr>
            <p:spPr bwMode="auto">
              <a:xfrm>
                <a:off x="1043554" y="5470957"/>
                <a:ext cx="2263780" cy="696766"/>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𝑉</m:t>
                          </m:r>
                        </m:e>
                        <m:sub>
                          <m:r>
                            <a:rPr lang="zh-CN" altLang="en-US" sz="1600" i="1">
                              <a:solidFill>
                                <a:srgbClr val="000000"/>
                              </a:solidFill>
                              <a:latin typeface="Cambria Math" panose="02040503050406030204" pitchFamily="18" charset="0"/>
                            </a:rPr>
                            <m:t>𝑠h</m:t>
                          </m:r>
                        </m:sub>
                      </m:sSub>
                      <m:r>
                        <a:rPr lang="zh-CN" altLang="en-US" sz="1600" i="1">
                          <a:solidFill>
                            <a:srgbClr val="000000"/>
                          </a:solidFill>
                          <a:latin typeface="Cambria Math" panose="02040503050406030204" pitchFamily="18" charset="0"/>
                        </a:rPr>
                        <m:t>=</m:t>
                      </m:r>
                      <m:f>
                        <m:fPr>
                          <m:ctrlPr>
                            <a:rPr lang="zh-CN" altLang="en-US" sz="1600" i="1">
                              <a:solidFill>
                                <a:srgbClr val="000000"/>
                              </a:solidFill>
                              <a:latin typeface="Cambria Math" panose="02040503050406030204" pitchFamily="18" charset="0"/>
                            </a:rPr>
                          </m:ctrlPr>
                        </m:fPr>
                        <m:num>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2</m:t>
                              </m:r>
                            </m:e>
                            <m:sup>
                              <m:r>
                                <a:rPr lang="zh-CN" altLang="en-US" sz="1600" i="1">
                                  <a:solidFill>
                                    <a:srgbClr val="000000"/>
                                  </a:solidFill>
                                  <a:latin typeface="Cambria Math" panose="02040503050406030204" pitchFamily="18" charset="0"/>
                                </a:rPr>
                                <m:t>𝐺𝐶𝑈𝑅</m:t>
                              </m:r>
                              <m:r>
                                <a:rPr lang="zh-CN" altLang="en-US" sz="1600" i="1">
                                  <a:solidFill>
                                    <a:srgbClr val="000000"/>
                                  </a:solidFill>
                                  <a:latin typeface="Cambria Math" panose="02040503050406030204" pitchFamily="18" charset="0"/>
                                </a:rPr>
                                <m:t>⋅</m:t>
                              </m:r>
                              <m:r>
                                <a:rPr lang="zh-CN" altLang="en-US" sz="1600" i="1">
                                  <a:solidFill>
                                    <a:srgbClr val="000000"/>
                                  </a:solidFill>
                                  <a:latin typeface="Cambria Math" panose="02040503050406030204" pitchFamily="18" charset="0"/>
                                </a:rPr>
                                <m:t>𝑆𝐻</m:t>
                              </m:r>
                            </m:sup>
                          </m:sSup>
                          <m:r>
                            <a:rPr lang="zh-CN" altLang="en-US" sz="1600" i="1">
                              <a:solidFill>
                                <a:srgbClr val="000000"/>
                              </a:solidFill>
                              <a:latin typeface="Cambria Math" panose="02040503050406030204" pitchFamily="18" charset="0"/>
                            </a:rPr>
                            <m:t>−1</m:t>
                          </m:r>
                        </m:num>
                        <m:den>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2</m:t>
                              </m:r>
                            </m:e>
                            <m:sup>
                              <m:r>
                                <a:rPr lang="zh-CN" altLang="en-US" sz="1600" i="1">
                                  <a:solidFill>
                                    <a:srgbClr val="000000"/>
                                  </a:solidFill>
                                  <a:latin typeface="Cambria Math" panose="02040503050406030204" pitchFamily="18" charset="0"/>
                                </a:rPr>
                                <m:t>𝐺𝐶𝑈𝑅</m:t>
                              </m:r>
                            </m:sup>
                          </m:sSup>
                          <m:r>
                            <a:rPr lang="zh-CN" altLang="en-US" sz="1600" i="1">
                              <a:solidFill>
                                <a:srgbClr val="000000"/>
                              </a:solidFill>
                              <a:latin typeface="Cambria Math" panose="02040503050406030204" pitchFamily="18" charset="0"/>
                            </a:rPr>
                            <m:t>−1</m:t>
                          </m:r>
                        </m:den>
                      </m:f>
                    </m:oMath>
                  </m:oMathPara>
                </a14:m>
                <a:endParaRPr lang="zh-CN" altLang="en-US" sz="1600" dirty="0"/>
              </a:p>
            </p:txBody>
          </p:sp>
        </mc:Choice>
        <mc:Fallback xmlns="">
          <p:sp>
            <p:nvSpPr>
              <p:cNvPr id="14" name="对象 6">
                <a:extLst>
                  <a:ext uri="{FF2B5EF4-FFF2-40B4-BE49-F238E27FC236}">
                    <a16:creationId xmlns:a16="http://schemas.microsoft.com/office/drawing/2014/main" id="{75CCBA74-EB0C-800C-D716-165F4A5675C1}"/>
                  </a:ext>
                </a:extLst>
              </p:cNvPr>
              <p:cNvSpPr txBox="1">
                <a:spLocks noRot="1" noChangeAspect="1" noMove="1" noResize="1" noEditPoints="1" noAdjustHandles="1" noChangeArrowheads="1" noChangeShapeType="1" noTextEdit="1"/>
              </p:cNvSpPr>
              <p:nvPr/>
            </p:nvSpPr>
            <p:spPr bwMode="auto">
              <a:xfrm>
                <a:off x="1043554" y="5470957"/>
                <a:ext cx="2263780" cy="696766"/>
              </a:xfrm>
              <a:prstGeom prst="rect">
                <a:avLst/>
              </a:prstGeom>
              <a:blipFill>
                <a:blip r:embed="rId8"/>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ED51BAB9-811A-6A09-D78F-C9428006698C}"/>
              </a:ext>
            </a:extLst>
          </p:cNvPr>
          <p:cNvSpPr txBox="1"/>
          <p:nvPr/>
        </p:nvSpPr>
        <p:spPr>
          <a:xfrm>
            <a:off x="3845465" y="4169838"/>
            <a:ext cx="2943626"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利用电阻率曲线计算泥质含量</a:t>
            </a:r>
            <a:r>
              <a:rPr lang="en-US" altLang="zh-CN" sz="1400" dirty="0" err="1">
                <a:latin typeface="微软雅黑" panose="020B0503020204020204" pitchFamily="34" charset="-122"/>
                <a:ea typeface="微软雅黑" panose="020B0503020204020204" pitchFamily="34" charset="-122"/>
              </a:rPr>
              <a:t>V</a:t>
            </a:r>
            <a:r>
              <a:rPr lang="en-US" altLang="zh-CN" sz="1400" baseline="-25000" dirty="0" err="1">
                <a:latin typeface="微软雅黑" panose="020B0503020204020204" pitchFamily="34" charset="-122"/>
                <a:ea typeface="微软雅黑" panose="020B0503020204020204" pitchFamily="34" charset="-122"/>
              </a:rPr>
              <a:t>sh</a:t>
            </a:r>
            <a:r>
              <a:rPr lang="zh-CN" altLang="en-US" sz="140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17" name="对象 9">
                <a:extLst>
                  <a:ext uri="{FF2B5EF4-FFF2-40B4-BE49-F238E27FC236}">
                    <a16:creationId xmlns:a16="http://schemas.microsoft.com/office/drawing/2014/main" id="{6AA13F7F-34FA-1C5C-D25B-ED6F10F008DD}"/>
                  </a:ext>
                </a:extLst>
              </p:cNvPr>
              <p:cNvSpPr txBox="1"/>
              <p:nvPr/>
            </p:nvSpPr>
            <p:spPr bwMode="auto">
              <a:xfrm>
                <a:off x="3827209" y="4704630"/>
                <a:ext cx="2980874" cy="510588"/>
              </a:xfrm>
              <a:prstGeom prst="rect">
                <a:avLst/>
              </a:prstGeom>
              <a:noFill/>
            </p:spPr>
            <p:txBody>
              <a:bodyPr>
                <a:noAutofit/>
              </a:bodyPr>
              <a:lstStyle/>
              <a:p>
                <a14:m>
                  <m:oMath xmlns:m="http://schemas.openxmlformats.org/officeDocument/2006/math">
                    <m:sSub>
                      <m:sSubPr>
                        <m:ctrlPr>
                          <a:rPr lang="zh-CN" altLang="en-US" sz="1600" i="1" smtClean="0">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𝑉</m:t>
                        </m:r>
                      </m:e>
                      <m:sub>
                        <m:r>
                          <a:rPr lang="zh-CN" altLang="en-US" sz="1600" i="1">
                            <a:solidFill>
                              <a:srgbClr val="000000"/>
                            </a:solidFill>
                            <a:latin typeface="Cambria Math" panose="02040503050406030204" pitchFamily="18" charset="0"/>
                          </a:rPr>
                          <m:t>𝑠h</m:t>
                        </m:r>
                      </m:sub>
                    </m:sSub>
                    <m:r>
                      <a:rPr lang="zh-CN" altLang="en-US" sz="1600" i="1">
                        <a:solidFill>
                          <a:srgbClr val="000000"/>
                        </a:solidFill>
                        <a:latin typeface="Cambria Math" panose="02040503050406030204" pitchFamily="18" charset="0"/>
                      </a:rPr>
                      <m:t>=[</m:t>
                    </m:r>
                    <m:f>
                      <m:fPr>
                        <m:ctrlPr>
                          <a:rPr lang="zh-CN" altLang="en-US" sz="1600" i="1">
                            <a:solidFill>
                              <a:srgbClr val="000000"/>
                            </a:solidFill>
                            <a:latin typeface="Cambria Math" panose="02040503050406030204" pitchFamily="18" charset="0"/>
                          </a:rPr>
                        </m:ctrlPr>
                      </m:fPr>
                      <m:num>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𝑅</m:t>
                            </m:r>
                          </m:e>
                          <m:sub>
                            <m:r>
                              <a:rPr lang="zh-CN" altLang="en-US" sz="1600" i="1">
                                <a:solidFill>
                                  <a:srgbClr val="000000"/>
                                </a:solidFill>
                                <a:latin typeface="Cambria Math" panose="02040503050406030204" pitchFamily="18" charset="0"/>
                              </a:rPr>
                              <m:t>𝑠h</m:t>
                            </m:r>
                          </m:sub>
                        </m:sSub>
                        <m:r>
                          <a:rPr lang="zh-CN" altLang="en-US" sz="1600" i="1">
                            <a:solidFill>
                              <a:srgbClr val="000000"/>
                            </a:solidFill>
                            <a:latin typeface="Cambria Math" panose="02040503050406030204" pitchFamily="18" charset="0"/>
                          </a:rPr>
                          <m:t>⋅</m:t>
                        </m:r>
                        <m:sSup>
                          <m:sSupPr>
                            <m:ctrlPr>
                              <a:rPr lang="en-US" altLang="zh-CN" sz="1600" i="1" smtClean="0">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m:t>
                            </m:r>
                            <m:r>
                              <m:rPr>
                                <m:sty m:val="p"/>
                              </m:rPr>
                              <a:rPr lang="en-US" altLang="zh-CN" sz="1600" i="1" smtClean="0">
                                <a:solidFill>
                                  <a:srgbClr val="000000"/>
                                </a:solidFill>
                                <a:latin typeface="Cambria Math" panose="02040503050406030204" pitchFamily="18" charset="0"/>
                              </a:rPr>
                              <m:t>RLIM</m:t>
                            </m:r>
                            <m:r>
                              <a:rPr lang="en-US" altLang="zh-CN" sz="1600" b="0" i="1" smtClean="0">
                                <a:solidFill>
                                  <a:srgbClr val="000000"/>
                                </a:solidFill>
                                <a:latin typeface="Cambria Math" panose="02040503050406030204" pitchFamily="18" charset="0"/>
                              </a:rPr>
                              <m:t>−</m:t>
                            </m:r>
                            <m:r>
                              <m:rPr>
                                <m:sty m:val="p"/>
                              </m:rPr>
                              <a:rPr lang="en-US" altLang="zh-CN" sz="1600" i="1">
                                <a:solidFill>
                                  <a:srgbClr val="000000"/>
                                </a:solidFill>
                                <a:latin typeface="Cambria Math" panose="02040503050406030204" pitchFamily="18" charset="0"/>
                              </a:rPr>
                              <m:t>RT</m:t>
                            </m:r>
                            <m:r>
                              <a:rPr lang="zh-CN" altLang="en-US" sz="1600" i="1">
                                <a:solidFill>
                                  <a:srgbClr val="000000"/>
                                </a:solidFill>
                                <a:latin typeface="Cambria Math" panose="02040503050406030204" pitchFamily="18" charset="0"/>
                              </a:rPr>
                              <m:t>）</m:t>
                            </m:r>
                          </m:e>
                          <m:sup>
                            <m:f>
                              <m:fPr>
                                <m:type m:val="lin"/>
                                <m:ctrlPr>
                                  <a:rPr lang="en-US" altLang="zh-CN" sz="1600" i="1" smtClean="0">
                                    <a:solidFill>
                                      <a:srgbClr val="000000"/>
                                    </a:solidFill>
                                    <a:latin typeface="Cambria Math" panose="02040503050406030204" pitchFamily="18" charset="0"/>
                                  </a:rPr>
                                </m:ctrlPr>
                              </m:fPr>
                              <m:num>
                                <m:r>
                                  <a:rPr lang="en-US" altLang="zh-CN" sz="1600" b="0" i="1" smtClean="0">
                                    <a:solidFill>
                                      <a:srgbClr val="000000"/>
                                    </a:solidFill>
                                    <a:latin typeface="Cambria Math" panose="02040503050406030204" pitchFamily="18" charset="0"/>
                                  </a:rPr>
                                  <m:t>1</m:t>
                                </m:r>
                              </m:num>
                              <m:den>
                                <m:r>
                                  <m:rPr>
                                    <m:sty m:val="p"/>
                                  </m:rPr>
                                  <a:rPr lang="en-US" altLang="zh-CN" sz="1600" i="1">
                                    <a:solidFill>
                                      <a:srgbClr val="000000"/>
                                    </a:solidFill>
                                    <a:latin typeface="Cambria Math" panose="02040503050406030204" pitchFamily="18" charset="0"/>
                                  </a:rPr>
                                  <m:t>B</m:t>
                                </m:r>
                              </m:den>
                            </m:f>
                          </m:sup>
                        </m:sSup>
                      </m:num>
                      <m:den>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𝑅</m:t>
                            </m:r>
                          </m:e>
                          <m:sub>
                            <m:r>
                              <a:rPr lang="zh-CN" altLang="en-US" sz="1600" i="1">
                                <a:solidFill>
                                  <a:srgbClr val="000000"/>
                                </a:solidFill>
                                <a:latin typeface="Cambria Math" panose="02040503050406030204" pitchFamily="18" charset="0"/>
                              </a:rPr>
                              <m:t>𝑡</m:t>
                            </m:r>
                          </m:sub>
                        </m:sSub>
                        <m:r>
                          <a:rPr lang="zh-CN" altLang="en-US" sz="1600" i="1">
                            <a:solidFill>
                              <a:srgbClr val="000000"/>
                            </a:solidFill>
                            <a:latin typeface="Cambria Math" panose="02040503050406030204" pitchFamily="18" charset="0"/>
                          </a:rPr>
                          <m:t>⋅</m:t>
                        </m:r>
                        <m:d>
                          <m:dPr>
                            <m:ctrlPr>
                              <a:rPr lang="en-US" altLang="zh-CN" sz="1600" i="1" smtClean="0">
                                <a:solidFill>
                                  <a:srgbClr val="000000"/>
                                </a:solidFill>
                                <a:latin typeface="Cambria Math" panose="02040503050406030204" pitchFamily="18" charset="0"/>
                              </a:rPr>
                            </m:ctrlPr>
                          </m:dPr>
                          <m:e>
                            <m:r>
                              <m:rPr>
                                <m:sty m:val="p"/>
                              </m:rPr>
                              <a:rPr lang="en-US" altLang="zh-CN" sz="1600" i="1">
                                <a:solidFill>
                                  <a:srgbClr val="000000"/>
                                </a:solidFill>
                                <a:latin typeface="Cambria Math" panose="02040503050406030204" pitchFamily="18" charset="0"/>
                              </a:rPr>
                              <m:t>RLIM</m:t>
                            </m:r>
                            <m:r>
                              <a:rPr lang="en-US" altLang="zh-CN" sz="1600" b="0" i="1" smtClean="0">
                                <a:solidFill>
                                  <a:srgbClr val="000000"/>
                                </a:solidFill>
                                <a:latin typeface="Cambria Math" panose="02040503050406030204" pitchFamily="18" charset="0"/>
                              </a:rPr>
                              <m:t>−</m:t>
                            </m:r>
                            <m:r>
                              <m:rPr>
                                <m:sty m:val="p"/>
                              </m:rPr>
                              <a:rPr lang="en-US" altLang="zh-CN" sz="1600" i="1">
                                <a:solidFill>
                                  <a:srgbClr val="000000"/>
                                </a:solidFill>
                                <a:latin typeface="Cambria Math" panose="02040503050406030204" pitchFamily="18" charset="0"/>
                              </a:rPr>
                              <m:t>R</m:t>
                            </m:r>
                            <m:r>
                              <m:rPr>
                                <m:sty m:val="p"/>
                              </m:rPr>
                              <a:rPr lang="en-US" altLang="zh-CN" sz="1600" i="1" smtClean="0">
                                <a:solidFill>
                                  <a:srgbClr val="000000"/>
                                </a:solidFill>
                                <a:latin typeface="Cambria Math" panose="02040503050406030204" pitchFamily="18" charset="0"/>
                              </a:rPr>
                              <m:t>sh</m:t>
                            </m:r>
                          </m:e>
                        </m:d>
                      </m:den>
                    </m:f>
                  </m:oMath>
                </a14:m>
                <a:r>
                  <a:rPr lang="en-US" altLang="zh-CN" sz="1600" dirty="0"/>
                  <a:t>]*</a:t>
                </a:r>
                <a:r>
                  <a:rPr lang="en-US" altLang="zh-CN" sz="1200" dirty="0"/>
                  <a:t>100%</a:t>
                </a:r>
                <a:endParaRPr lang="zh-CN" altLang="en-US" sz="1600" dirty="0"/>
              </a:p>
            </p:txBody>
          </p:sp>
        </mc:Choice>
        <mc:Fallback xmlns="">
          <p:sp>
            <p:nvSpPr>
              <p:cNvPr id="17" name="对象 9">
                <a:extLst>
                  <a:ext uri="{FF2B5EF4-FFF2-40B4-BE49-F238E27FC236}">
                    <a16:creationId xmlns:a16="http://schemas.microsoft.com/office/drawing/2014/main" id="{6AA13F7F-34FA-1C5C-D25B-ED6F10F008DD}"/>
                  </a:ext>
                </a:extLst>
              </p:cNvPr>
              <p:cNvSpPr txBox="1">
                <a:spLocks noRot="1" noChangeAspect="1" noMove="1" noResize="1" noEditPoints="1" noAdjustHandles="1" noChangeArrowheads="1" noChangeShapeType="1" noTextEdit="1"/>
              </p:cNvSpPr>
              <p:nvPr/>
            </p:nvSpPr>
            <p:spPr bwMode="auto">
              <a:xfrm>
                <a:off x="3827209" y="4704630"/>
                <a:ext cx="2980874" cy="510588"/>
              </a:xfrm>
              <a:prstGeom prst="rect">
                <a:avLst/>
              </a:prstGeom>
              <a:blipFill>
                <a:blip r:embed="rId9"/>
                <a:stretch>
                  <a:fillRect t="-32143" b="-10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7434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140C1-B773-0CA3-F4F9-35E5E9D7A258}"/>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33D84D49-D1CF-108C-84A3-F97F3D8B9ADF}"/>
              </a:ext>
            </a:extLst>
          </p:cNvPr>
          <p:cNvSpPr txBox="1">
            <a:spLocks noChangeArrowheads="1"/>
          </p:cNvSpPr>
          <p:nvPr/>
        </p:nvSpPr>
        <p:spPr bwMode="auto">
          <a:xfrm>
            <a:off x="3501837" y="94211"/>
            <a:ext cx="7734731"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二、现行孔隙度、渗透率计算方法</a:t>
            </a:r>
          </a:p>
        </p:txBody>
      </p:sp>
      <p:sp>
        <p:nvSpPr>
          <p:cNvPr id="4" name="内容占位符 2">
            <a:extLst>
              <a:ext uri="{FF2B5EF4-FFF2-40B4-BE49-F238E27FC236}">
                <a16:creationId xmlns:a16="http://schemas.microsoft.com/office/drawing/2014/main" id="{AABDC650-E687-51ED-99B2-3808E1992E24}"/>
              </a:ext>
            </a:extLst>
          </p:cNvPr>
          <p:cNvSpPr txBox="1">
            <a:spLocks noGrp="1"/>
          </p:cNvSpPr>
          <p:nvPr/>
        </p:nvSpPr>
        <p:spPr>
          <a:xfrm>
            <a:off x="1340771" y="941653"/>
            <a:ext cx="5174329" cy="499624"/>
          </a:xfrm>
          <a:prstGeom prst="rect">
            <a:avLst/>
          </a:prstGeom>
          <a:noFill/>
          <a:ln w="9525">
            <a:noFill/>
          </a:ln>
        </p:spPr>
        <p:txBody>
          <a:bodyPr wrap="square" anchor="t" anchorCtr="0">
            <a:spAutoFit/>
          </a:bodyPr>
          <a:lstStyle/>
          <a:p>
            <a:pPr>
              <a:lnSpc>
                <a:spcPct val="150000"/>
              </a:lnSpc>
              <a:buSzTx/>
              <a:buFont typeface="Arial" panose="020B0604020202020204" pitchFamily="34" charset="0"/>
            </a:pPr>
            <a:r>
              <a:rPr lang="zh-CN" altLang="en-US" sz="2000" b="1" dirty="0">
                <a:solidFill>
                  <a:srgbClr val="000066"/>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（三）孔隙度计算</a:t>
            </a:r>
            <a:endPar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p:txBody>
      </p:sp>
      <p:graphicFrame>
        <p:nvGraphicFramePr>
          <p:cNvPr id="5" name="表格 4">
            <a:extLst>
              <a:ext uri="{FF2B5EF4-FFF2-40B4-BE49-F238E27FC236}">
                <a16:creationId xmlns:a16="http://schemas.microsoft.com/office/drawing/2014/main" id="{25C3E568-BA30-79F2-89B0-B0F7E6242C91}"/>
              </a:ext>
            </a:extLst>
          </p:cNvPr>
          <p:cNvGraphicFramePr>
            <a:graphicFrameLocks noGrp="1"/>
          </p:cNvGraphicFramePr>
          <p:nvPr>
            <p:extLst>
              <p:ext uri="{D42A27DB-BD31-4B8C-83A1-F6EECF244321}">
                <p14:modId xmlns:p14="http://schemas.microsoft.com/office/powerpoint/2010/main" val="479920334"/>
              </p:ext>
            </p:extLst>
          </p:nvPr>
        </p:nvGraphicFramePr>
        <p:xfrm>
          <a:off x="982880" y="1606943"/>
          <a:ext cx="7193966" cy="4740229"/>
        </p:xfrm>
        <a:graphic>
          <a:graphicData uri="http://schemas.openxmlformats.org/drawingml/2006/table">
            <a:tbl>
              <a:tblPr firstRow="1" bandRow="1">
                <a:tableStyleId>{5C22544A-7EE6-4342-B048-85BDC9FD1C3A}</a:tableStyleId>
              </a:tblPr>
              <a:tblGrid>
                <a:gridCol w="1039351">
                  <a:extLst>
                    <a:ext uri="{9D8B030D-6E8A-4147-A177-3AD203B41FA5}">
                      <a16:colId xmlns:a16="http://schemas.microsoft.com/office/drawing/2014/main" val="3208928267"/>
                    </a:ext>
                  </a:extLst>
                </a:gridCol>
                <a:gridCol w="3833446">
                  <a:extLst>
                    <a:ext uri="{9D8B030D-6E8A-4147-A177-3AD203B41FA5}">
                      <a16:colId xmlns:a16="http://schemas.microsoft.com/office/drawing/2014/main" val="669293611"/>
                    </a:ext>
                  </a:extLst>
                </a:gridCol>
                <a:gridCol w="2321169">
                  <a:extLst>
                    <a:ext uri="{9D8B030D-6E8A-4147-A177-3AD203B41FA5}">
                      <a16:colId xmlns:a16="http://schemas.microsoft.com/office/drawing/2014/main" val="1692667652"/>
                    </a:ext>
                  </a:extLst>
                </a:gridCol>
              </a:tblGrid>
              <a:tr h="530722">
                <a:tc>
                  <a:txBody>
                    <a:bodyPr/>
                    <a:lstStyle/>
                    <a:p>
                      <a:pPr algn="ctr"/>
                      <a:r>
                        <a:rPr lang="zh-CN" altLang="en-US" sz="1400" dirty="0">
                          <a:latin typeface="微软雅黑" panose="020B0503020204020204" pitchFamily="34" charset="-122"/>
                          <a:ea typeface="微软雅黑" panose="020B0503020204020204" pitchFamily="34" charset="-122"/>
                        </a:rPr>
                        <a:t>曲 线</a:t>
                      </a: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孔隙度计算公式</a:t>
                      </a: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参数说明</a:t>
                      </a:r>
                    </a:p>
                  </a:txBody>
                  <a:tcPr anchor="ctr"/>
                </a:tc>
                <a:extLst>
                  <a:ext uri="{0D108BD9-81ED-4DB2-BD59-A6C34878D82A}">
                    <a16:rowId xmlns:a16="http://schemas.microsoft.com/office/drawing/2014/main" val="4131426108"/>
                  </a:ext>
                </a:extLst>
              </a:tr>
              <a:tr h="1728117">
                <a:tc>
                  <a:txBody>
                    <a:bodyPr/>
                    <a:lstStyle/>
                    <a:p>
                      <a:pPr algn="ctr"/>
                      <a:r>
                        <a:rPr lang="zh-CN" altLang="en-US" sz="1400" dirty="0">
                          <a:latin typeface="微软雅黑" panose="020B0503020204020204" pitchFamily="34" charset="-122"/>
                          <a:ea typeface="微软雅黑" panose="020B0503020204020204" pitchFamily="34" charset="-122"/>
                        </a:rPr>
                        <a:t>声波时差</a:t>
                      </a: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759826347"/>
                  </a:ext>
                </a:extLst>
              </a:tr>
              <a:tr h="1240695">
                <a:tc>
                  <a:txBody>
                    <a:bodyPr/>
                    <a:lstStyle/>
                    <a:p>
                      <a:pPr algn="ctr"/>
                      <a:r>
                        <a:rPr lang="zh-CN" altLang="en-US" sz="1400" dirty="0">
                          <a:latin typeface="微软雅黑" panose="020B0503020204020204" pitchFamily="34" charset="-122"/>
                          <a:ea typeface="微软雅黑" panose="020B0503020204020204" pitchFamily="34" charset="-122"/>
                        </a:rPr>
                        <a:t>密度</a:t>
                      </a: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891211238"/>
                  </a:ext>
                </a:extLst>
              </a:tr>
              <a:tr h="1240695">
                <a:tc>
                  <a:txBody>
                    <a:bodyPr/>
                    <a:lstStyle/>
                    <a:p>
                      <a:pPr algn="ctr"/>
                      <a:r>
                        <a:rPr lang="zh-CN" altLang="en-US" sz="1400" dirty="0">
                          <a:latin typeface="微软雅黑" panose="020B0503020204020204" pitchFamily="34" charset="-122"/>
                          <a:ea typeface="微软雅黑" panose="020B0503020204020204" pitchFamily="34" charset="-122"/>
                        </a:rPr>
                        <a:t>中子</a:t>
                      </a: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693398897"/>
                  </a:ext>
                </a:extLst>
              </a:tr>
            </a:tbl>
          </a:graphicData>
        </a:graphic>
      </p:graphicFrame>
      <mc:AlternateContent xmlns:mc="http://schemas.openxmlformats.org/markup-compatibility/2006" xmlns:a14="http://schemas.microsoft.com/office/drawing/2010/main">
        <mc:Choice Requires="a14">
          <p:sp>
            <p:nvSpPr>
              <p:cNvPr id="7" name="对象 4">
                <a:extLst>
                  <a:ext uri="{FF2B5EF4-FFF2-40B4-BE49-F238E27FC236}">
                    <a16:creationId xmlns:a16="http://schemas.microsoft.com/office/drawing/2014/main" id="{6D807620-0622-E18E-59E8-2CE49510DB23}"/>
                  </a:ext>
                </a:extLst>
              </p:cNvPr>
              <p:cNvSpPr txBox="1"/>
              <p:nvPr/>
            </p:nvSpPr>
            <p:spPr bwMode="auto">
              <a:xfrm>
                <a:off x="2129693" y="2824830"/>
                <a:ext cx="3904785" cy="132867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1400" i="1">
                              <a:solidFill>
                                <a:srgbClr val="000000"/>
                              </a:solidFill>
                              <a:latin typeface="Cambria Math" panose="02040503050406030204" pitchFamily="18" charset="0"/>
                            </a:rPr>
                          </m:ctrlPr>
                        </m:sSubPr>
                        <m:e>
                          <m:r>
                            <m:rPr>
                              <m:sty m:val="p"/>
                            </m:rPr>
                            <a:rPr lang="zh-CN" altLang="en-US" sz="1400" i="1">
                              <a:solidFill>
                                <a:srgbClr val="000000"/>
                              </a:solidFill>
                              <a:latin typeface="Cambria Math" panose="02040503050406030204" pitchFamily="18" charset="0"/>
                            </a:rPr>
                            <m:t>Φ</m:t>
                          </m:r>
                        </m:e>
                        <m:sub>
                          <m:r>
                            <a:rPr lang="zh-CN" altLang="en-US" sz="1400" i="1">
                              <a:solidFill>
                                <a:srgbClr val="000000"/>
                              </a:solidFill>
                              <a:latin typeface="Cambria Math" panose="02040503050406030204" pitchFamily="18" charset="0"/>
                            </a:rPr>
                            <m:t>𝑠</m:t>
                          </m:r>
                        </m:sub>
                      </m:sSub>
                      <m:r>
                        <a:rPr lang="zh-CN" altLang="en-US" sz="1400" i="1">
                          <a:solidFill>
                            <a:srgbClr val="000000"/>
                          </a:solidFill>
                          <a:latin typeface="Cambria Math" panose="02040503050406030204" pitchFamily="18" charset="0"/>
                        </a:rPr>
                        <m:t>=(</m:t>
                      </m:r>
                      <m:f>
                        <m:fPr>
                          <m:ctrlPr>
                            <a:rPr lang="zh-CN" altLang="en-US" sz="1400" i="1">
                              <a:solidFill>
                                <a:srgbClr val="000000"/>
                              </a:solidFill>
                              <a:latin typeface="Cambria Math" panose="02040503050406030204" pitchFamily="18" charset="0"/>
                            </a:rPr>
                          </m:ctrlPr>
                        </m:fPr>
                        <m:num>
                          <m:r>
                            <a:rPr lang="zh-CN" altLang="en-US" sz="1400" i="1">
                              <a:solidFill>
                                <a:srgbClr val="000000"/>
                              </a:solidFill>
                              <a:latin typeface="Cambria Math" panose="02040503050406030204" pitchFamily="18" charset="0"/>
                            </a:rPr>
                            <m:t>𝐷𝑇</m:t>
                          </m:r>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𝑇</m:t>
                              </m:r>
                            </m:e>
                            <m:sub>
                              <m:r>
                                <a:rPr lang="zh-CN" altLang="en-US" sz="1400" i="1">
                                  <a:solidFill>
                                    <a:srgbClr val="000000"/>
                                  </a:solidFill>
                                  <a:latin typeface="Cambria Math" panose="02040503050406030204" pitchFamily="18" charset="0"/>
                                </a:rPr>
                                <m:t>𝑚𝑎</m:t>
                              </m:r>
                            </m:sub>
                          </m:sSub>
                        </m:num>
                        <m:den>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𝑇</m:t>
                              </m:r>
                            </m:e>
                            <m:sub>
                              <m:r>
                                <a:rPr lang="zh-CN" altLang="en-US" sz="1400" i="1">
                                  <a:solidFill>
                                    <a:srgbClr val="000000"/>
                                  </a:solidFill>
                                  <a:latin typeface="Cambria Math" panose="02040503050406030204" pitchFamily="18" charset="0"/>
                                </a:rPr>
                                <m:t>𝑓</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𝑇</m:t>
                              </m:r>
                            </m:e>
                            <m:sub>
                              <m:r>
                                <a:rPr lang="zh-CN" altLang="en-US" sz="1400" i="1">
                                  <a:solidFill>
                                    <a:srgbClr val="000000"/>
                                  </a:solidFill>
                                  <a:latin typeface="Cambria Math" panose="02040503050406030204" pitchFamily="18" charset="0"/>
                                </a:rPr>
                                <m:t>𝑚𝑎</m:t>
                              </m:r>
                            </m:sub>
                          </m:sSub>
                        </m:den>
                      </m:f>
                      <m:r>
                        <a:rPr lang="zh-CN" altLang="en-US" sz="1400" i="1">
                          <a:solidFill>
                            <a:srgbClr val="000000"/>
                          </a:solidFill>
                          <a:latin typeface="Cambria Math" panose="02040503050406030204" pitchFamily="18" charset="0"/>
                        </a:rPr>
                        <m:t>)⋅</m:t>
                      </m:r>
                      <m:f>
                        <m:fPr>
                          <m:ctrlPr>
                            <a:rPr lang="zh-CN" altLang="en-US" sz="1400" i="1">
                              <a:solidFill>
                                <a:srgbClr val="000000"/>
                              </a:solidFill>
                              <a:latin typeface="Cambria Math" panose="02040503050406030204" pitchFamily="18" charset="0"/>
                            </a:rPr>
                          </m:ctrlPr>
                        </m:fPr>
                        <m:num>
                          <m:r>
                            <a:rPr lang="zh-CN" altLang="en-US" sz="1400" i="1">
                              <a:solidFill>
                                <a:srgbClr val="000000"/>
                              </a:solidFill>
                              <a:latin typeface="Cambria Math" panose="02040503050406030204" pitchFamily="18" charset="0"/>
                            </a:rPr>
                            <m:t>1</m:t>
                          </m:r>
                        </m:num>
                        <m:den>
                          <m:r>
                            <a:rPr lang="zh-CN" altLang="en-US" sz="1400" i="1">
                              <a:solidFill>
                                <a:srgbClr val="000000"/>
                              </a:solidFill>
                              <a:latin typeface="Cambria Math" panose="02040503050406030204" pitchFamily="18" charset="0"/>
                            </a:rPr>
                            <m:t>𝐶𝑃</m:t>
                          </m:r>
                        </m:den>
                      </m:f>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𝑉</m:t>
                          </m:r>
                        </m:e>
                        <m:sub>
                          <m:r>
                            <a:rPr lang="zh-CN" altLang="en-US" sz="1400" i="1">
                              <a:solidFill>
                                <a:srgbClr val="000000"/>
                              </a:solidFill>
                              <a:latin typeface="Cambria Math" panose="02040503050406030204" pitchFamily="18" charset="0"/>
                            </a:rPr>
                            <m:t>𝑠h</m:t>
                          </m:r>
                        </m:sub>
                      </m:sSub>
                      <m:r>
                        <a:rPr lang="zh-CN" altLang="en-US" sz="1400" i="1">
                          <a:solidFill>
                            <a:srgbClr val="000000"/>
                          </a:solidFill>
                          <a:latin typeface="Cambria Math" panose="02040503050406030204" pitchFamily="18" charset="0"/>
                        </a:rPr>
                        <m:t>⋅(</m:t>
                      </m:r>
                      <m:f>
                        <m:fPr>
                          <m:ctrlPr>
                            <a:rPr lang="zh-CN" altLang="en-US" sz="1400" i="1">
                              <a:solidFill>
                                <a:srgbClr val="000000"/>
                              </a:solidFill>
                              <a:latin typeface="Cambria Math" panose="02040503050406030204" pitchFamily="18" charset="0"/>
                            </a:rPr>
                          </m:ctrlPr>
                        </m:fPr>
                        <m:num>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𝑇</m:t>
                              </m:r>
                            </m:e>
                            <m:sub>
                              <m:r>
                                <a:rPr lang="zh-CN" altLang="en-US" sz="1400" i="1">
                                  <a:solidFill>
                                    <a:srgbClr val="000000"/>
                                  </a:solidFill>
                                  <a:latin typeface="Cambria Math" panose="02040503050406030204" pitchFamily="18" charset="0"/>
                                </a:rPr>
                                <m:t>𝑠h</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𝑇</m:t>
                              </m:r>
                            </m:e>
                            <m:sub>
                              <m:r>
                                <a:rPr lang="zh-CN" altLang="en-US" sz="1400" i="1">
                                  <a:solidFill>
                                    <a:srgbClr val="000000"/>
                                  </a:solidFill>
                                  <a:latin typeface="Cambria Math" panose="02040503050406030204" pitchFamily="18" charset="0"/>
                                </a:rPr>
                                <m:t>𝑚𝑎</m:t>
                              </m:r>
                            </m:sub>
                          </m:sSub>
                        </m:num>
                        <m:den>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𝑇</m:t>
                              </m:r>
                            </m:e>
                            <m:sub>
                              <m:r>
                                <a:rPr lang="zh-CN" altLang="en-US" sz="1400" i="1">
                                  <a:solidFill>
                                    <a:srgbClr val="000000"/>
                                  </a:solidFill>
                                  <a:latin typeface="Cambria Math" panose="02040503050406030204" pitchFamily="18" charset="0"/>
                                </a:rPr>
                                <m:t>𝑓</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𝑇</m:t>
                              </m:r>
                            </m:e>
                            <m:sub>
                              <m:r>
                                <a:rPr lang="zh-CN" altLang="en-US" sz="1400" i="1">
                                  <a:solidFill>
                                    <a:srgbClr val="000000"/>
                                  </a:solidFill>
                                  <a:latin typeface="Cambria Math" panose="02040503050406030204" pitchFamily="18" charset="0"/>
                                </a:rPr>
                                <m:t>𝑚𝑎</m:t>
                              </m:r>
                            </m:sub>
                          </m:sSub>
                        </m:den>
                      </m:f>
                      <m:r>
                        <a:rPr lang="zh-CN" altLang="en-US" sz="1400" i="1">
                          <a:solidFill>
                            <a:srgbClr val="000000"/>
                          </a:solidFill>
                          <a:latin typeface="Cambria Math" panose="02040503050406030204" pitchFamily="18" charset="0"/>
                        </a:rPr>
                        <m:t>)</m:t>
                      </m:r>
                    </m:oMath>
                  </m:oMathPara>
                </a14:m>
                <a:endParaRPr lang="zh-CN" altLang="en-US" sz="1400" dirty="0"/>
              </a:p>
            </p:txBody>
          </p:sp>
        </mc:Choice>
        <mc:Fallback xmlns="">
          <p:sp>
            <p:nvSpPr>
              <p:cNvPr id="7" name="对象 4">
                <a:extLst>
                  <a:ext uri="{FF2B5EF4-FFF2-40B4-BE49-F238E27FC236}">
                    <a16:creationId xmlns:a16="http://schemas.microsoft.com/office/drawing/2014/main" id="{6D807620-0622-E18E-59E8-2CE49510DB23}"/>
                  </a:ext>
                </a:extLst>
              </p:cNvPr>
              <p:cNvSpPr txBox="1">
                <a:spLocks noRot="1" noChangeAspect="1" noMove="1" noResize="1" noEditPoints="1" noAdjustHandles="1" noChangeArrowheads="1" noChangeShapeType="1" noTextEdit="1"/>
              </p:cNvSpPr>
              <p:nvPr/>
            </p:nvSpPr>
            <p:spPr bwMode="auto">
              <a:xfrm>
                <a:off x="2129693" y="2824830"/>
                <a:ext cx="3904785" cy="132867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对象 6">
                <a:extLst>
                  <a:ext uri="{FF2B5EF4-FFF2-40B4-BE49-F238E27FC236}">
                    <a16:creationId xmlns:a16="http://schemas.microsoft.com/office/drawing/2014/main" id="{825BD1E1-4628-CBDA-A628-8D15F0B6811C}"/>
                  </a:ext>
                </a:extLst>
              </p:cNvPr>
              <p:cNvSpPr txBox="1"/>
              <p:nvPr/>
            </p:nvSpPr>
            <p:spPr bwMode="auto">
              <a:xfrm>
                <a:off x="2129693" y="4236930"/>
                <a:ext cx="3623431" cy="51824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1400" i="1">
                              <a:solidFill>
                                <a:srgbClr val="000000"/>
                              </a:solidFill>
                              <a:latin typeface="Cambria Math" panose="02040503050406030204" pitchFamily="18" charset="0"/>
                            </a:rPr>
                          </m:ctrlPr>
                        </m:sSubPr>
                        <m:e>
                          <m:r>
                            <m:rPr>
                              <m:sty m:val="p"/>
                            </m:rPr>
                            <a:rPr lang="zh-CN" altLang="en-US" sz="1400" i="1">
                              <a:solidFill>
                                <a:srgbClr val="000000"/>
                              </a:solidFill>
                              <a:latin typeface="Cambria Math" panose="02040503050406030204" pitchFamily="18" charset="0"/>
                            </a:rPr>
                            <m:t>Φ</m:t>
                          </m:r>
                        </m:e>
                        <m:sub>
                          <m:r>
                            <a:rPr lang="zh-CN" altLang="en-US" sz="1400" i="1">
                              <a:solidFill>
                                <a:srgbClr val="000000"/>
                              </a:solidFill>
                              <a:latin typeface="Cambria Math" panose="02040503050406030204" pitchFamily="18" charset="0"/>
                            </a:rPr>
                            <m:t>𝐷</m:t>
                          </m:r>
                        </m:sub>
                      </m:sSub>
                      <m:r>
                        <a:rPr lang="zh-CN" altLang="en-US" sz="1400" i="1">
                          <a:solidFill>
                            <a:srgbClr val="000000"/>
                          </a:solidFill>
                          <a:latin typeface="Cambria Math" panose="02040503050406030204" pitchFamily="18" charset="0"/>
                        </a:rPr>
                        <m:t>=</m:t>
                      </m:r>
                      <m:f>
                        <m:fPr>
                          <m:ctrlPr>
                            <a:rPr lang="zh-CN" altLang="en-US" sz="1400" i="1">
                              <a:solidFill>
                                <a:srgbClr val="000000"/>
                              </a:solidFill>
                              <a:latin typeface="Cambria Math" panose="02040503050406030204" pitchFamily="18" charset="0"/>
                            </a:rPr>
                          </m:ctrlPr>
                        </m:fPr>
                        <m:num>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𝐷</m:t>
                              </m:r>
                            </m:e>
                            <m:sub>
                              <m:r>
                                <a:rPr lang="zh-CN" altLang="en-US" sz="1400" i="1">
                                  <a:solidFill>
                                    <a:srgbClr val="000000"/>
                                  </a:solidFill>
                                  <a:latin typeface="Cambria Math" panose="02040503050406030204" pitchFamily="18" charset="0"/>
                                </a:rPr>
                                <m:t>𝑚𝑎</m:t>
                              </m:r>
                            </m:sub>
                          </m:sSub>
                          <m:r>
                            <a:rPr lang="zh-CN" altLang="en-US" sz="1400" i="1">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𝐷𝐸𝑁</m:t>
                          </m:r>
                        </m:num>
                        <m:den>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𝐷</m:t>
                              </m:r>
                            </m:e>
                            <m:sub>
                              <m:r>
                                <a:rPr lang="zh-CN" altLang="en-US" sz="1400" i="1">
                                  <a:solidFill>
                                    <a:srgbClr val="000000"/>
                                  </a:solidFill>
                                  <a:latin typeface="Cambria Math" panose="02040503050406030204" pitchFamily="18" charset="0"/>
                                </a:rPr>
                                <m:t>𝑚𝑎</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𝐷</m:t>
                              </m:r>
                            </m:e>
                            <m:sub>
                              <m:r>
                                <a:rPr lang="zh-CN" altLang="en-US" sz="1400" i="1">
                                  <a:solidFill>
                                    <a:srgbClr val="000000"/>
                                  </a:solidFill>
                                  <a:latin typeface="Cambria Math" panose="02040503050406030204" pitchFamily="18" charset="0"/>
                                </a:rPr>
                                <m:t>𝑓</m:t>
                              </m:r>
                            </m:sub>
                          </m:sSub>
                        </m:den>
                      </m:f>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𝑉</m:t>
                          </m:r>
                        </m:e>
                        <m:sub>
                          <m:r>
                            <a:rPr lang="zh-CN" altLang="en-US" sz="1400" i="1">
                              <a:solidFill>
                                <a:srgbClr val="000000"/>
                              </a:solidFill>
                              <a:latin typeface="Cambria Math" panose="02040503050406030204" pitchFamily="18" charset="0"/>
                            </a:rPr>
                            <m:t>𝑠h</m:t>
                          </m:r>
                        </m:sub>
                      </m:sSub>
                      <m:r>
                        <a:rPr lang="zh-CN" altLang="en-US" sz="1400" i="1">
                          <a:solidFill>
                            <a:srgbClr val="000000"/>
                          </a:solidFill>
                          <a:latin typeface="Cambria Math" panose="02040503050406030204" pitchFamily="18" charset="0"/>
                        </a:rPr>
                        <m:t>⋅(</m:t>
                      </m:r>
                      <m:f>
                        <m:fPr>
                          <m:ctrlPr>
                            <a:rPr lang="zh-CN" altLang="en-US" sz="1400" i="1">
                              <a:solidFill>
                                <a:srgbClr val="000000"/>
                              </a:solidFill>
                              <a:latin typeface="Cambria Math" panose="02040503050406030204" pitchFamily="18" charset="0"/>
                            </a:rPr>
                          </m:ctrlPr>
                        </m:fPr>
                        <m:num>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𝐷</m:t>
                              </m:r>
                            </m:e>
                            <m:sub>
                              <m:r>
                                <a:rPr lang="zh-CN" altLang="en-US" sz="1400" i="1">
                                  <a:solidFill>
                                    <a:srgbClr val="000000"/>
                                  </a:solidFill>
                                  <a:latin typeface="Cambria Math" panose="02040503050406030204" pitchFamily="18" charset="0"/>
                                </a:rPr>
                                <m:t>𝑚𝑎</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𝐷</m:t>
                              </m:r>
                            </m:e>
                            <m:sub>
                              <m:r>
                                <a:rPr lang="zh-CN" altLang="en-US" sz="1400" i="1">
                                  <a:solidFill>
                                    <a:srgbClr val="000000"/>
                                  </a:solidFill>
                                  <a:latin typeface="Cambria Math" panose="02040503050406030204" pitchFamily="18" charset="0"/>
                                </a:rPr>
                                <m:t>𝑠h</m:t>
                              </m:r>
                            </m:sub>
                          </m:sSub>
                        </m:num>
                        <m:den>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𝐷</m:t>
                              </m:r>
                            </m:e>
                            <m:sub>
                              <m:r>
                                <a:rPr lang="zh-CN" altLang="en-US" sz="1400" i="1">
                                  <a:solidFill>
                                    <a:srgbClr val="000000"/>
                                  </a:solidFill>
                                  <a:latin typeface="Cambria Math" panose="02040503050406030204" pitchFamily="18" charset="0"/>
                                </a:rPr>
                                <m:t>𝑚𝑎</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𝐷</m:t>
                              </m:r>
                            </m:e>
                            <m:sub>
                              <m:r>
                                <a:rPr lang="zh-CN" altLang="en-US" sz="1400" i="1">
                                  <a:solidFill>
                                    <a:srgbClr val="000000"/>
                                  </a:solidFill>
                                  <a:latin typeface="Cambria Math" panose="02040503050406030204" pitchFamily="18" charset="0"/>
                                </a:rPr>
                                <m:t>𝑓</m:t>
                              </m:r>
                            </m:sub>
                          </m:sSub>
                        </m:den>
                      </m:f>
                      <m:r>
                        <a:rPr lang="zh-CN" altLang="en-US" sz="1400" i="1">
                          <a:solidFill>
                            <a:srgbClr val="000000"/>
                          </a:solidFill>
                          <a:latin typeface="Cambria Math" panose="02040503050406030204" pitchFamily="18" charset="0"/>
                        </a:rPr>
                        <m:t>)</m:t>
                      </m:r>
                    </m:oMath>
                  </m:oMathPara>
                </a14:m>
                <a:endParaRPr lang="zh-CN" altLang="en-US" sz="1400" dirty="0"/>
              </a:p>
            </p:txBody>
          </p:sp>
        </mc:Choice>
        <mc:Fallback xmlns="">
          <p:sp>
            <p:nvSpPr>
              <p:cNvPr id="8" name="对象 6">
                <a:extLst>
                  <a:ext uri="{FF2B5EF4-FFF2-40B4-BE49-F238E27FC236}">
                    <a16:creationId xmlns:a16="http://schemas.microsoft.com/office/drawing/2014/main" id="{825BD1E1-4628-CBDA-A628-8D15F0B6811C}"/>
                  </a:ext>
                </a:extLst>
              </p:cNvPr>
              <p:cNvSpPr txBox="1">
                <a:spLocks noRot="1" noChangeAspect="1" noMove="1" noResize="1" noEditPoints="1" noAdjustHandles="1" noChangeArrowheads="1" noChangeShapeType="1" noTextEdit="1"/>
              </p:cNvSpPr>
              <p:nvPr/>
            </p:nvSpPr>
            <p:spPr bwMode="auto">
              <a:xfrm>
                <a:off x="2129693" y="4236930"/>
                <a:ext cx="3623431" cy="518240"/>
              </a:xfrm>
              <a:prstGeom prst="rect">
                <a:avLst/>
              </a:prstGeom>
              <a:blipFill>
                <a:blip r:embed="rId4"/>
                <a:stretch>
                  <a:fillRect b="-823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5D973E6-8D86-BF25-869B-E4F475839134}"/>
              </a:ext>
            </a:extLst>
          </p:cNvPr>
          <p:cNvPicPr>
            <a:picLocks noChangeAspect="1"/>
          </p:cNvPicPr>
          <p:nvPr/>
        </p:nvPicPr>
        <p:blipFill>
          <a:blip r:embed="rId5"/>
          <a:stretch>
            <a:fillRect/>
          </a:stretch>
        </p:blipFill>
        <p:spPr>
          <a:xfrm>
            <a:off x="5478726" y="2361950"/>
            <a:ext cx="3921743" cy="1117134"/>
          </a:xfrm>
          <a:prstGeom prst="rect">
            <a:avLst/>
          </a:prstGeom>
        </p:spPr>
      </p:pic>
      <p:pic>
        <p:nvPicPr>
          <p:cNvPr id="10" name="图片 9">
            <a:extLst>
              <a:ext uri="{FF2B5EF4-FFF2-40B4-BE49-F238E27FC236}">
                <a16:creationId xmlns:a16="http://schemas.microsoft.com/office/drawing/2014/main" id="{7A3A7D9E-8A1F-D44D-FCD8-9E840E58B0B8}"/>
              </a:ext>
            </a:extLst>
          </p:cNvPr>
          <p:cNvPicPr>
            <a:picLocks noChangeAspect="1"/>
          </p:cNvPicPr>
          <p:nvPr/>
        </p:nvPicPr>
        <p:blipFill>
          <a:blip r:embed="rId6"/>
          <a:stretch>
            <a:fillRect/>
          </a:stretch>
        </p:blipFill>
        <p:spPr>
          <a:xfrm>
            <a:off x="5776888" y="3937483"/>
            <a:ext cx="1662710" cy="1117134"/>
          </a:xfrm>
          <a:prstGeom prst="rect">
            <a:avLst/>
          </a:prstGeom>
        </p:spPr>
      </p:pic>
      <mc:AlternateContent xmlns:mc="http://schemas.openxmlformats.org/markup-compatibility/2006" xmlns:a14="http://schemas.microsoft.com/office/drawing/2010/main">
        <mc:Choice Requires="a14">
          <p:sp>
            <p:nvSpPr>
              <p:cNvPr id="11" name="对象 9">
                <a:extLst>
                  <a:ext uri="{FF2B5EF4-FFF2-40B4-BE49-F238E27FC236}">
                    <a16:creationId xmlns:a16="http://schemas.microsoft.com/office/drawing/2014/main" id="{DD1CF548-C446-E6B8-DEFC-7299CE8B59DF}"/>
                  </a:ext>
                </a:extLst>
              </p:cNvPr>
              <p:cNvSpPr txBox="1"/>
              <p:nvPr/>
            </p:nvSpPr>
            <p:spPr bwMode="auto">
              <a:xfrm>
                <a:off x="2129693" y="5721299"/>
                <a:ext cx="3727103" cy="360583"/>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1400" i="1">
                              <a:solidFill>
                                <a:srgbClr val="000000"/>
                              </a:solidFill>
                              <a:latin typeface="Cambria Math" panose="02040503050406030204" pitchFamily="18" charset="0"/>
                            </a:rPr>
                          </m:ctrlPr>
                        </m:sSubPr>
                        <m:e>
                          <m:r>
                            <m:rPr>
                              <m:sty m:val="p"/>
                            </m:rPr>
                            <a:rPr lang="zh-CN" altLang="en-US" sz="1400" i="1">
                              <a:solidFill>
                                <a:srgbClr val="000000"/>
                              </a:solidFill>
                              <a:latin typeface="Cambria Math" panose="02040503050406030204" pitchFamily="18" charset="0"/>
                            </a:rPr>
                            <m:t>Φ</m:t>
                          </m:r>
                        </m:e>
                        <m:sub>
                          <m:r>
                            <a:rPr lang="zh-CN" altLang="en-US" sz="1400" i="1">
                              <a:solidFill>
                                <a:srgbClr val="000000"/>
                              </a:solidFill>
                              <a:latin typeface="Cambria Math" panose="02040503050406030204" pitchFamily="18" charset="0"/>
                            </a:rPr>
                            <m:t>𝑁</m:t>
                          </m:r>
                        </m:sub>
                      </m:sSub>
                      <m:r>
                        <a:rPr lang="zh-CN" altLang="en-US" sz="1400" i="1">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𝐶𝑁</m:t>
                      </m:r>
                      <m:r>
                        <a:rPr lang="zh-CN" altLang="en-US" sz="1400" i="1">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𝐿𝐶𝑂𝑅</m:t>
                      </m:r>
                      <m:r>
                        <a:rPr lang="zh-CN" altLang="en-US" sz="1400" i="1">
                          <a:solidFill>
                            <a:srgbClr val="000000"/>
                          </a:solidFill>
                          <a:latin typeface="Cambria Math" panose="02040503050406030204" pitchFamily="18" charset="0"/>
                        </a:rPr>
                        <m:t>−0.5×</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𝑉</m:t>
                          </m:r>
                        </m:e>
                        <m:sub>
                          <m:r>
                            <a:rPr lang="zh-CN" altLang="en-US" sz="1400" i="1">
                              <a:solidFill>
                                <a:srgbClr val="000000"/>
                              </a:solidFill>
                              <a:latin typeface="Cambria Math" panose="02040503050406030204" pitchFamily="18" charset="0"/>
                            </a:rPr>
                            <m:t>𝑠h</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𝑁</m:t>
                          </m:r>
                        </m:e>
                        <m:sub>
                          <m:r>
                            <a:rPr lang="zh-CN" altLang="en-US" sz="1400" i="1">
                              <a:solidFill>
                                <a:srgbClr val="000000"/>
                              </a:solidFill>
                              <a:latin typeface="Cambria Math" panose="02040503050406030204" pitchFamily="18" charset="0"/>
                            </a:rPr>
                            <m:t>𝑠h</m:t>
                          </m:r>
                        </m:sub>
                      </m:sSub>
                      <m:r>
                        <a:rPr lang="zh-CN" altLang="en-US" sz="1400" i="1">
                          <a:solidFill>
                            <a:srgbClr val="000000"/>
                          </a:solidFill>
                          <a:latin typeface="Cambria Math" panose="02040503050406030204" pitchFamily="18" charset="0"/>
                        </a:rPr>
                        <m:t>)×0.01</m:t>
                      </m:r>
                    </m:oMath>
                  </m:oMathPara>
                </a14:m>
                <a:endParaRPr lang="zh-CN" altLang="en-US" sz="1400" dirty="0"/>
              </a:p>
            </p:txBody>
          </p:sp>
        </mc:Choice>
        <mc:Fallback xmlns="">
          <p:sp>
            <p:nvSpPr>
              <p:cNvPr id="11" name="对象 9">
                <a:extLst>
                  <a:ext uri="{FF2B5EF4-FFF2-40B4-BE49-F238E27FC236}">
                    <a16:creationId xmlns:a16="http://schemas.microsoft.com/office/drawing/2014/main" id="{DD1CF548-C446-E6B8-DEFC-7299CE8B59DF}"/>
                  </a:ext>
                </a:extLst>
              </p:cNvPr>
              <p:cNvSpPr txBox="1">
                <a:spLocks noRot="1" noChangeAspect="1" noMove="1" noResize="1" noEditPoints="1" noAdjustHandles="1" noChangeArrowheads="1" noChangeShapeType="1" noTextEdit="1"/>
              </p:cNvSpPr>
              <p:nvPr/>
            </p:nvSpPr>
            <p:spPr bwMode="auto">
              <a:xfrm>
                <a:off x="2129693" y="5721299"/>
                <a:ext cx="3727103" cy="360583"/>
              </a:xfrm>
              <a:prstGeom prst="rect">
                <a:avLst/>
              </a:prstGeom>
              <a:blipFill>
                <a:blip r:embed="rId7"/>
                <a:stretch>
                  <a:fillRect/>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0F538A4-4CFB-94C7-23BC-4A8FFC5F01CF}"/>
              </a:ext>
            </a:extLst>
          </p:cNvPr>
          <p:cNvPicPr>
            <a:picLocks noChangeAspect="1"/>
          </p:cNvPicPr>
          <p:nvPr/>
        </p:nvPicPr>
        <p:blipFill>
          <a:blip r:embed="rId8"/>
          <a:stretch>
            <a:fillRect/>
          </a:stretch>
        </p:blipFill>
        <p:spPr>
          <a:xfrm>
            <a:off x="5856796" y="5219700"/>
            <a:ext cx="1898018" cy="1003198"/>
          </a:xfrm>
          <a:prstGeom prst="rect">
            <a:avLst/>
          </a:prstGeom>
        </p:spPr>
      </p:pic>
      <p:sp>
        <p:nvSpPr>
          <p:cNvPr id="14" name="右大括号 13">
            <a:extLst>
              <a:ext uri="{FF2B5EF4-FFF2-40B4-BE49-F238E27FC236}">
                <a16:creationId xmlns:a16="http://schemas.microsoft.com/office/drawing/2014/main" id="{AEB4F54F-9335-48A5-B2BB-251B36F734CB}"/>
              </a:ext>
            </a:extLst>
          </p:cNvPr>
          <p:cNvSpPr/>
          <p:nvPr/>
        </p:nvSpPr>
        <p:spPr>
          <a:xfrm>
            <a:off x="8264769" y="4153508"/>
            <a:ext cx="158262" cy="1928374"/>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8FF8CB6A-D0F6-91FF-C194-B298B3A9A38A}"/>
              </a:ext>
            </a:extLst>
          </p:cNvPr>
          <p:cNvPicPr>
            <a:picLocks noChangeAspect="1"/>
          </p:cNvPicPr>
          <p:nvPr/>
        </p:nvPicPr>
        <p:blipFill>
          <a:blip r:embed="rId9"/>
          <a:stretch>
            <a:fillRect/>
          </a:stretch>
        </p:blipFill>
        <p:spPr>
          <a:xfrm>
            <a:off x="9323659" y="1476445"/>
            <a:ext cx="2310563" cy="3340271"/>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D1816C5-FDD6-487B-20B0-BA0F0C9B30F9}"/>
                  </a:ext>
                </a:extLst>
              </p:cNvPr>
              <p:cNvSpPr txBox="1"/>
              <p:nvPr/>
            </p:nvSpPr>
            <p:spPr>
              <a:xfrm>
                <a:off x="9006551" y="5318653"/>
                <a:ext cx="2674219" cy="6188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smtClean="0">
                              <a:solidFill>
                                <a:srgbClr val="000000"/>
                              </a:solidFill>
                              <a:latin typeface="Cambria Math" panose="02040503050406030204" pitchFamily="18" charset="0"/>
                            </a:rPr>
                          </m:ctrlPr>
                        </m:sSubPr>
                        <m:e>
                          <m:r>
                            <m:rPr>
                              <m:sty m:val="p"/>
                            </m:rPr>
                            <a:rPr lang="zh-CN" altLang="en-US" sz="1800" i="1">
                              <a:solidFill>
                                <a:srgbClr val="000000"/>
                              </a:solidFill>
                              <a:latin typeface="Cambria Math" panose="02040503050406030204" pitchFamily="18" charset="0"/>
                            </a:rPr>
                            <m:t>Φ</m:t>
                          </m:r>
                        </m:e>
                        <m:sub>
                          <m:r>
                            <a:rPr lang="en-US" altLang="zh-CN" sz="1800" b="0" i="1" smtClean="0">
                              <a:solidFill>
                                <a:srgbClr val="000000"/>
                              </a:solidFill>
                              <a:latin typeface="Cambria Math" panose="02040503050406030204" pitchFamily="18" charset="0"/>
                            </a:rPr>
                            <m:t>𝑒</m:t>
                          </m:r>
                        </m:sub>
                      </m:sSub>
                      <m:r>
                        <a:rPr lang="zh-CN" altLang="en-US" sz="1800" i="1">
                          <a:solidFill>
                            <a:srgbClr val="000000"/>
                          </a:solidFill>
                          <a:latin typeface="Cambria Math" panose="02040503050406030204" pitchFamily="18" charset="0"/>
                        </a:rPr>
                        <m:t>=</m:t>
                      </m:r>
                      <m:f>
                        <m:fPr>
                          <m:ctrlPr>
                            <a:rPr lang="en-US" altLang="zh-CN" sz="1800" i="1" smtClean="0">
                              <a:solidFill>
                                <a:srgbClr val="000000"/>
                              </a:solidFill>
                              <a:latin typeface="Cambria Math" panose="02040503050406030204" pitchFamily="18" charset="0"/>
                            </a:rPr>
                          </m:ctrlPr>
                        </m:fPr>
                        <m:num>
                          <m:sSub>
                            <m:sSubPr>
                              <m:ctrlPr>
                                <a:rPr lang="en-US" altLang="zh-CN" sz="1800" i="1" smtClean="0">
                                  <a:solidFill>
                                    <a:srgbClr val="000000"/>
                                  </a:solidFill>
                                  <a:latin typeface="Cambria Math" panose="02040503050406030204" pitchFamily="18" charset="0"/>
                                </a:rPr>
                              </m:ctrlPr>
                            </m:sSubPr>
                            <m:e>
                              <m:r>
                                <a:rPr lang="en-US" altLang="zh-CN" sz="1800" i="1" smtClean="0">
                                  <a:solidFill>
                                    <a:srgbClr val="000000"/>
                                  </a:solidFill>
                                  <a:latin typeface="Cambria Math" panose="02040503050406030204" pitchFamily="18" charset="0"/>
                                  <a:ea typeface="Cambria Math" panose="02040503050406030204" pitchFamily="18" charset="0"/>
                                </a:rPr>
                                <m:t>∅</m:t>
                              </m:r>
                            </m:e>
                            <m:sub>
                              <m:r>
                                <a:rPr lang="en-US" altLang="zh-CN" sz="1800" b="0" i="1" smtClean="0">
                                  <a:solidFill>
                                    <a:srgbClr val="000000"/>
                                  </a:solidFill>
                                  <a:latin typeface="Cambria Math" panose="02040503050406030204" pitchFamily="18" charset="0"/>
                                </a:rPr>
                                <m:t>𝐷</m:t>
                              </m:r>
                            </m:sub>
                          </m:sSub>
                          <m:r>
                            <a:rPr lang="en-US" altLang="zh-CN" sz="1800" b="0" i="1" smtClean="0">
                              <a:solidFill>
                                <a:srgbClr val="000000"/>
                              </a:solidFill>
                              <a:latin typeface="Cambria Math" panose="02040503050406030204" pitchFamily="18" charset="0"/>
                            </a:rPr>
                            <m:t>+</m:t>
                          </m:r>
                          <m:sSub>
                            <m:sSubPr>
                              <m:ctrlPr>
                                <a:rPr lang="en-US" altLang="zh-CN" sz="1800" b="0" i="1" smtClean="0">
                                  <a:solidFill>
                                    <a:srgbClr val="000000"/>
                                  </a:solidFill>
                                  <a:latin typeface="Cambria Math" panose="02040503050406030204" pitchFamily="18" charset="0"/>
                                </a:rPr>
                              </m:ctrlPr>
                            </m:sSubPr>
                            <m:e>
                              <m:r>
                                <a:rPr lang="en-US" altLang="zh-CN" sz="1800" b="0" i="1" smtClean="0">
                                  <a:solidFill>
                                    <a:srgbClr val="000000"/>
                                  </a:solidFill>
                                  <a:latin typeface="Cambria Math" panose="02040503050406030204" pitchFamily="18" charset="0"/>
                                  <a:ea typeface="Cambria Math" panose="02040503050406030204" pitchFamily="18" charset="0"/>
                                </a:rPr>
                                <m:t>∅</m:t>
                              </m:r>
                            </m:e>
                            <m:sub>
                              <m:r>
                                <m:rPr>
                                  <m:sty m:val="p"/>
                                </m:rPr>
                                <a:rPr lang="en-US" altLang="zh-CN" i="1">
                                  <a:solidFill>
                                    <a:srgbClr val="000000"/>
                                  </a:solidFill>
                                  <a:latin typeface="Cambria Math" panose="02040503050406030204" pitchFamily="18" charset="0"/>
                                </a:rPr>
                                <m:t>N</m:t>
                              </m:r>
                            </m:sub>
                          </m:sSub>
                        </m:num>
                        <m:den>
                          <m:r>
                            <a:rPr lang="en-US" altLang="zh-CN" sz="1800" b="0" i="1" smtClean="0">
                              <a:solidFill>
                                <a:srgbClr val="000000"/>
                              </a:solidFill>
                              <a:latin typeface="Cambria Math" panose="02040503050406030204" pitchFamily="18" charset="0"/>
                            </a:rPr>
                            <m:t>2</m:t>
                          </m:r>
                        </m:den>
                      </m:f>
                    </m:oMath>
                  </m:oMathPara>
                </a14:m>
                <a:endParaRPr lang="zh-CN" altLang="en-US" dirty="0"/>
              </a:p>
            </p:txBody>
          </p:sp>
        </mc:Choice>
        <mc:Fallback xmlns="">
          <p:sp>
            <p:nvSpPr>
              <p:cNvPr id="20" name="文本框 19">
                <a:extLst>
                  <a:ext uri="{FF2B5EF4-FFF2-40B4-BE49-F238E27FC236}">
                    <a16:creationId xmlns:a16="http://schemas.microsoft.com/office/drawing/2014/main" id="{0D1816C5-FDD6-487B-20B0-BA0F0C9B30F9}"/>
                  </a:ext>
                </a:extLst>
              </p:cNvPr>
              <p:cNvSpPr txBox="1">
                <a:spLocks noRot="1" noChangeAspect="1" noMove="1" noResize="1" noEditPoints="1" noAdjustHandles="1" noChangeArrowheads="1" noChangeShapeType="1" noTextEdit="1"/>
              </p:cNvSpPr>
              <p:nvPr/>
            </p:nvSpPr>
            <p:spPr>
              <a:xfrm>
                <a:off x="9006551" y="5318653"/>
                <a:ext cx="2674219" cy="61882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6893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2A403-3BB6-B9A2-63D5-DC48C6D979C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B59E3418-A926-8A4D-E442-8498F7B2A57E}"/>
              </a:ext>
            </a:extLst>
          </p:cNvPr>
          <p:cNvSpPr txBox="1">
            <a:spLocks noChangeArrowheads="1"/>
          </p:cNvSpPr>
          <p:nvPr/>
        </p:nvSpPr>
        <p:spPr bwMode="auto">
          <a:xfrm>
            <a:off x="3501837" y="94211"/>
            <a:ext cx="7734731"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二、现行孔隙度、渗透率计算方法</a:t>
            </a:r>
          </a:p>
        </p:txBody>
      </p:sp>
      <p:sp>
        <p:nvSpPr>
          <p:cNvPr id="4" name="内容占位符 2">
            <a:extLst>
              <a:ext uri="{FF2B5EF4-FFF2-40B4-BE49-F238E27FC236}">
                <a16:creationId xmlns:a16="http://schemas.microsoft.com/office/drawing/2014/main" id="{FC3DBA6C-9B63-C9C3-9BF7-F065C9629B81}"/>
              </a:ext>
            </a:extLst>
          </p:cNvPr>
          <p:cNvSpPr txBox="1">
            <a:spLocks noGrp="1"/>
          </p:cNvSpPr>
          <p:nvPr/>
        </p:nvSpPr>
        <p:spPr>
          <a:xfrm>
            <a:off x="1292222" y="984812"/>
            <a:ext cx="5174329" cy="499624"/>
          </a:xfrm>
          <a:prstGeom prst="rect">
            <a:avLst/>
          </a:prstGeom>
          <a:noFill/>
          <a:ln w="9525">
            <a:noFill/>
          </a:ln>
        </p:spPr>
        <p:txBody>
          <a:bodyPr wrap="square" anchor="t" anchorCtr="0">
            <a:spAutoFit/>
          </a:bodyPr>
          <a:lstStyle/>
          <a:p>
            <a:pPr>
              <a:lnSpc>
                <a:spcPct val="150000"/>
              </a:lnSpc>
              <a:buSzTx/>
              <a:buFont typeface="Arial" panose="020B0604020202020204" pitchFamily="34" charset="0"/>
            </a:pPr>
            <a:r>
              <a:rPr lang="zh-CN" altLang="en-US" sz="2000" b="1" dirty="0">
                <a:solidFill>
                  <a:srgbClr val="000066"/>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（三）孔隙度计算</a:t>
            </a:r>
            <a:endPar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p:txBody>
      </p:sp>
      <p:grpSp>
        <p:nvGrpSpPr>
          <p:cNvPr id="2" name="Group 102">
            <a:extLst>
              <a:ext uri="{FF2B5EF4-FFF2-40B4-BE49-F238E27FC236}">
                <a16:creationId xmlns:a16="http://schemas.microsoft.com/office/drawing/2014/main" id="{5C51868B-0978-6538-C80E-0BC84DC50C0E}"/>
              </a:ext>
            </a:extLst>
          </p:cNvPr>
          <p:cNvGrpSpPr>
            <a:grpSpLocks/>
          </p:cNvGrpSpPr>
          <p:nvPr/>
        </p:nvGrpSpPr>
        <p:grpSpPr bwMode="auto">
          <a:xfrm>
            <a:off x="814349" y="1265440"/>
            <a:ext cx="6529388" cy="5092700"/>
            <a:chOff x="0" y="642"/>
            <a:chExt cx="3585" cy="3058"/>
          </a:xfrm>
        </p:grpSpPr>
        <p:grpSp>
          <p:nvGrpSpPr>
            <p:cNvPr id="6" name="Group 48">
              <a:extLst>
                <a:ext uri="{FF2B5EF4-FFF2-40B4-BE49-F238E27FC236}">
                  <a16:creationId xmlns:a16="http://schemas.microsoft.com/office/drawing/2014/main" id="{FAF72E89-DFBE-FE04-18F3-E6972415F411}"/>
                </a:ext>
              </a:extLst>
            </p:cNvPr>
            <p:cNvGrpSpPr>
              <a:grpSpLocks/>
            </p:cNvGrpSpPr>
            <p:nvPr/>
          </p:nvGrpSpPr>
          <p:grpSpPr bwMode="auto">
            <a:xfrm>
              <a:off x="0" y="2440"/>
              <a:ext cx="625" cy="501"/>
              <a:chOff x="461" y="1505"/>
              <a:chExt cx="1480" cy="1072"/>
            </a:xfrm>
          </p:grpSpPr>
          <p:sp>
            <p:nvSpPr>
              <p:cNvPr id="77" name="Rectangle 49">
                <a:extLst>
                  <a:ext uri="{FF2B5EF4-FFF2-40B4-BE49-F238E27FC236}">
                    <a16:creationId xmlns:a16="http://schemas.microsoft.com/office/drawing/2014/main" id="{F8CA8456-CBE6-E547-BA44-4FCC8BF42F35}"/>
                  </a:ext>
                </a:extLst>
              </p:cNvPr>
              <p:cNvSpPr>
                <a:spLocks noChangeArrowheads="1"/>
              </p:cNvSpPr>
              <p:nvPr/>
            </p:nvSpPr>
            <p:spPr bwMode="auto">
              <a:xfrm>
                <a:off x="461" y="1505"/>
                <a:ext cx="1480" cy="1072"/>
              </a:xfrm>
              <a:prstGeom prst="rect">
                <a:avLst/>
              </a:prstGeom>
              <a:solidFill>
                <a:srgbClr val="BC3700"/>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50">
                <a:extLst>
                  <a:ext uri="{FF2B5EF4-FFF2-40B4-BE49-F238E27FC236}">
                    <a16:creationId xmlns:a16="http://schemas.microsoft.com/office/drawing/2014/main" id="{6B99EF9D-5AA6-E4FC-0716-A6CE89BA8B5C}"/>
                  </a:ext>
                </a:extLst>
              </p:cNvPr>
              <p:cNvSpPr>
                <a:spLocks noChangeArrowheads="1"/>
              </p:cNvSpPr>
              <p:nvPr/>
            </p:nvSpPr>
            <p:spPr bwMode="auto">
              <a:xfrm>
                <a:off x="831" y="1839"/>
                <a:ext cx="975"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黑体" panose="02010609060101010101" pitchFamily="49" charset="-122"/>
                    <a:ea typeface="黑体" panose="02010609060101010101" pitchFamily="49" charset="-122"/>
                  </a:rPr>
                  <a:t>骨架</a:t>
                </a:r>
              </a:p>
            </p:txBody>
          </p:sp>
        </p:grpSp>
        <p:sp>
          <p:nvSpPr>
            <p:cNvPr id="13" name="Text Box 30">
              <a:extLst>
                <a:ext uri="{FF2B5EF4-FFF2-40B4-BE49-F238E27FC236}">
                  <a16:creationId xmlns:a16="http://schemas.microsoft.com/office/drawing/2014/main" id="{FC8F68B2-4552-7127-D4C1-AE47C4E6ABCF}"/>
                </a:ext>
              </a:extLst>
            </p:cNvPr>
            <p:cNvSpPr txBox="1">
              <a:spLocks noChangeArrowheads="1"/>
            </p:cNvSpPr>
            <p:nvPr/>
          </p:nvSpPr>
          <p:spPr bwMode="auto">
            <a:xfrm>
              <a:off x="101" y="1176"/>
              <a:ext cx="76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1600" b="0">
                  <a:solidFill>
                    <a:srgbClr val="000099"/>
                  </a:solidFill>
                </a:rPr>
                <a:t>标准</a:t>
              </a:r>
              <a:r>
                <a:rPr kumimoji="1" lang="en-US" altLang="zh-CN" sz="1600" b="0">
                  <a:solidFill>
                    <a:srgbClr val="000099"/>
                  </a:solidFill>
                </a:rPr>
                <a:t>T2</a:t>
              </a:r>
              <a:r>
                <a:rPr kumimoji="1" lang="zh-CN" altLang="en-US" sz="1600" b="0">
                  <a:solidFill>
                    <a:srgbClr val="000099"/>
                  </a:solidFill>
                </a:rPr>
                <a:t>谱</a:t>
              </a:r>
              <a:endParaRPr kumimoji="1" lang="zh-CN" altLang="en-US" sz="1800" b="0">
                <a:solidFill>
                  <a:srgbClr val="000099"/>
                </a:solidFill>
              </a:endParaRPr>
            </a:p>
          </p:txBody>
        </p:sp>
        <p:sp>
          <p:nvSpPr>
            <p:cNvPr id="15" name="Text Box 31">
              <a:extLst>
                <a:ext uri="{FF2B5EF4-FFF2-40B4-BE49-F238E27FC236}">
                  <a16:creationId xmlns:a16="http://schemas.microsoft.com/office/drawing/2014/main" id="{8F265B62-ABAD-B7F7-3640-DE4B3FD02555}"/>
                </a:ext>
              </a:extLst>
            </p:cNvPr>
            <p:cNvSpPr txBox="1">
              <a:spLocks noChangeArrowheads="1"/>
            </p:cNvSpPr>
            <p:nvPr/>
          </p:nvSpPr>
          <p:spPr bwMode="auto">
            <a:xfrm>
              <a:off x="826" y="1708"/>
              <a:ext cx="661"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900">
                  <a:solidFill>
                    <a:schemeClr val="tx1"/>
                  </a:solidFill>
                  <a:latin typeface="Times New Roman" panose="02020603050405020304" pitchFamily="18" charset="0"/>
                </a:rPr>
                <a:t>粘土束缚水体积</a:t>
              </a:r>
            </a:p>
          </p:txBody>
        </p:sp>
        <p:sp>
          <p:nvSpPr>
            <p:cNvPr id="17" name="Text Box 32">
              <a:extLst>
                <a:ext uri="{FF2B5EF4-FFF2-40B4-BE49-F238E27FC236}">
                  <a16:creationId xmlns:a16="http://schemas.microsoft.com/office/drawing/2014/main" id="{29FEB903-CC17-96EF-7F0F-58288ED02844}"/>
                </a:ext>
              </a:extLst>
            </p:cNvPr>
            <p:cNvSpPr txBox="1">
              <a:spLocks noChangeArrowheads="1"/>
            </p:cNvSpPr>
            <p:nvPr/>
          </p:nvSpPr>
          <p:spPr bwMode="auto">
            <a:xfrm>
              <a:off x="2158" y="1783"/>
              <a:ext cx="60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900" dirty="0">
                  <a:solidFill>
                    <a:schemeClr val="tx1"/>
                  </a:solidFill>
                  <a:latin typeface="Times New Roman" panose="02020603050405020304" pitchFamily="18" charset="0"/>
                </a:rPr>
                <a:t>有效孔隙度</a:t>
              </a:r>
              <a:r>
                <a:rPr kumimoji="1" lang="hy-AM" altLang="zh-CN" sz="900" dirty="0">
                  <a:solidFill>
                    <a:schemeClr val="tx1"/>
                  </a:solidFill>
                  <a:cs typeface="Arial" panose="020B0604020202020204" pitchFamily="34" charset="0"/>
                </a:rPr>
                <a:t>Փ</a:t>
              </a:r>
              <a:r>
                <a:rPr kumimoji="1" lang="en-US" altLang="zh-CN" sz="900" dirty="0">
                  <a:solidFill>
                    <a:schemeClr val="tx1"/>
                  </a:solidFill>
                  <a:cs typeface="Arial" panose="020B0604020202020204" pitchFamily="34" charset="0"/>
                </a:rPr>
                <a:t>e</a:t>
              </a:r>
              <a:endParaRPr kumimoji="1" lang="zh-CN" altLang="en-US" sz="1400" dirty="0">
                <a:solidFill>
                  <a:schemeClr val="tx1"/>
                </a:solidFill>
                <a:latin typeface="Times New Roman" panose="02020603050405020304" pitchFamily="18" charset="0"/>
              </a:endParaRPr>
            </a:p>
          </p:txBody>
        </p:sp>
        <p:sp>
          <p:nvSpPr>
            <p:cNvPr id="18" name="Text Box 33">
              <a:extLst>
                <a:ext uri="{FF2B5EF4-FFF2-40B4-BE49-F238E27FC236}">
                  <a16:creationId xmlns:a16="http://schemas.microsoft.com/office/drawing/2014/main" id="{7E641732-5A22-47A6-6087-4FBFEC292E1C}"/>
                </a:ext>
              </a:extLst>
            </p:cNvPr>
            <p:cNvSpPr txBox="1">
              <a:spLocks noChangeArrowheads="1"/>
            </p:cNvSpPr>
            <p:nvPr/>
          </p:nvSpPr>
          <p:spPr bwMode="auto">
            <a:xfrm>
              <a:off x="2139" y="1909"/>
              <a:ext cx="539"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dirty="0">
                  <a:solidFill>
                    <a:schemeClr val="tx1"/>
                  </a:solidFill>
                  <a:latin typeface="Times New Roman" panose="02020603050405020304" pitchFamily="18" charset="0"/>
                </a:rPr>
                <a:t>总孔隙度</a:t>
              </a:r>
              <a:r>
                <a:rPr kumimoji="1" lang="hy-AM" altLang="zh-CN" sz="1200" dirty="0">
                  <a:solidFill>
                    <a:schemeClr val="tx1"/>
                  </a:solidFill>
                  <a:cs typeface="Arial" panose="020B0604020202020204" pitchFamily="34" charset="0"/>
                </a:rPr>
                <a:t>Փ</a:t>
              </a:r>
              <a:endParaRPr kumimoji="1" lang="zh-CN" altLang="en-US" sz="1200" dirty="0">
                <a:solidFill>
                  <a:schemeClr val="tx1"/>
                </a:solidFill>
                <a:latin typeface="Times New Roman" panose="02020603050405020304" pitchFamily="18" charset="0"/>
              </a:endParaRPr>
            </a:p>
          </p:txBody>
        </p:sp>
        <p:sp>
          <p:nvSpPr>
            <p:cNvPr id="19" name="Text Box 34">
              <a:extLst>
                <a:ext uri="{FF2B5EF4-FFF2-40B4-BE49-F238E27FC236}">
                  <a16:creationId xmlns:a16="http://schemas.microsoft.com/office/drawing/2014/main" id="{25161DDC-7221-F6EF-A4C5-9323F9F20449}"/>
                </a:ext>
              </a:extLst>
            </p:cNvPr>
            <p:cNvSpPr txBox="1">
              <a:spLocks noChangeArrowheads="1"/>
            </p:cNvSpPr>
            <p:nvPr/>
          </p:nvSpPr>
          <p:spPr bwMode="auto">
            <a:xfrm>
              <a:off x="853" y="1555"/>
              <a:ext cx="621" cy="124"/>
            </a:xfrm>
            <a:prstGeom prst="rect">
              <a:avLst/>
            </a:prstGeom>
            <a:solidFill>
              <a:srgbClr val="89E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70000"/>
                </a:lnSpc>
              </a:pPr>
              <a:r>
                <a:rPr kumimoji="1" lang="en-US" altLang="zh-CN" sz="900">
                  <a:solidFill>
                    <a:schemeClr val="tx1"/>
                  </a:solidFill>
                  <a:latin typeface="Times New Roman" panose="02020603050405020304" pitchFamily="18" charset="0"/>
                  <a:ea typeface="宋体" panose="02010600030101010101" pitchFamily="2" charset="-122"/>
                </a:rPr>
                <a:t>.5  1.0   2.0    4.0</a:t>
              </a:r>
              <a:endParaRPr kumimoji="1" lang="en-US" altLang="zh-CN">
                <a:solidFill>
                  <a:schemeClr val="tx1"/>
                </a:solidFill>
                <a:latin typeface="Times New Roman" panose="02020603050405020304" pitchFamily="18" charset="0"/>
                <a:ea typeface="宋体" panose="02010600030101010101" pitchFamily="2" charset="-122"/>
              </a:endParaRPr>
            </a:p>
          </p:txBody>
        </p:sp>
        <p:sp>
          <p:nvSpPr>
            <p:cNvPr id="21" name="Text Box 35">
              <a:extLst>
                <a:ext uri="{FF2B5EF4-FFF2-40B4-BE49-F238E27FC236}">
                  <a16:creationId xmlns:a16="http://schemas.microsoft.com/office/drawing/2014/main" id="{5D8D40B9-BCA1-4780-1FFC-EBAA867A9397}"/>
                </a:ext>
              </a:extLst>
            </p:cNvPr>
            <p:cNvSpPr txBox="1">
              <a:spLocks noChangeArrowheads="1"/>
            </p:cNvSpPr>
            <p:nvPr/>
          </p:nvSpPr>
          <p:spPr bwMode="auto">
            <a:xfrm>
              <a:off x="1427" y="1692"/>
              <a:ext cx="60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900">
                  <a:solidFill>
                    <a:schemeClr val="tx1"/>
                  </a:solidFill>
                  <a:latin typeface="Paris" pitchFamily="34" charset="0"/>
                </a:rPr>
                <a:t>毛管束缚流体</a:t>
              </a:r>
            </a:p>
          </p:txBody>
        </p:sp>
        <p:sp>
          <p:nvSpPr>
            <p:cNvPr id="22" name="Freeform 36">
              <a:extLst>
                <a:ext uri="{FF2B5EF4-FFF2-40B4-BE49-F238E27FC236}">
                  <a16:creationId xmlns:a16="http://schemas.microsoft.com/office/drawing/2014/main" id="{A2DBFE2A-CF30-37CC-1DAA-5E7147EA7938}"/>
                </a:ext>
              </a:extLst>
            </p:cNvPr>
            <p:cNvSpPr>
              <a:spLocks/>
            </p:cNvSpPr>
            <p:nvPr/>
          </p:nvSpPr>
          <p:spPr bwMode="auto">
            <a:xfrm>
              <a:off x="852" y="1116"/>
              <a:ext cx="2453" cy="295"/>
            </a:xfrm>
            <a:custGeom>
              <a:avLst/>
              <a:gdLst>
                <a:gd name="T0" fmla="*/ 0 w 1276"/>
                <a:gd name="T1" fmla="*/ 411 h 412"/>
                <a:gd name="T2" fmla="*/ 78 w 1276"/>
                <a:gd name="T3" fmla="*/ 364 h 412"/>
                <a:gd name="T4" fmla="*/ 133 w 1276"/>
                <a:gd name="T5" fmla="*/ 303 h 412"/>
                <a:gd name="T6" fmla="*/ 188 w 1276"/>
                <a:gd name="T7" fmla="*/ 233 h 412"/>
                <a:gd name="T8" fmla="*/ 226 w 1276"/>
                <a:gd name="T9" fmla="*/ 208 h 412"/>
                <a:gd name="T10" fmla="*/ 284 w 1276"/>
                <a:gd name="T11" fmla="*/ 215 h 412"/>
                <a:gd name="T12" fmla="*/ 336 w 1276"/>
                <a:gd name="T13" fmla="*/ 251 h 412"/>
                <a:gd name="T14" fmla="*/ 373 w 1276"/>
                <a:gd name="T15" fmla="*/ 312 h 412"/>
                <a:gd name="T16" fmla="*/ 414 w 1276"/>
                <a:gd name="T17" fmla="*/ 349 h 412"/>
                <a:gd name="T18" fmla="*/ 454 w 1276"/>
                <a:gd name="T19" fmla="*/ 358 h 412"/>
                <a:gd name="T20" fmla="*/ 463 w 1276"/>
                <a:gd name="T21" fmla="*/ 361 h 412"/>
                <a:gd name="T22" fmla="*/ 527 w 1276"/>
                <a:gd name="T23" fmla="*/ 346 h 412"/>
                <a:gd name="T24" fmla="*/ 588 w 1276"/>
                <a:gd name="T25" fmla="*/ 306 h 412"/>
                <a:gd name="T26" fmla="*/ 634 w 1276"/>
                <a:gd name="T27" fmla="*/ 236 h 412"/>
                <a:gd name="T28" fmla="*/ 701 w 1276"/>
                <a:gd name="T29" fmla="*/ 122 h 412"/>
                <a:gd name="T30" fmla="*/ 753 w 1276"/>
                <a:gd name="T31" fmla="*/ 52 h 412"/>
                <a:gd name="T32" fmla="*/ 817 w 1276"/>
                <a:gd name="T33" fmla="*/ 3 h 412"/>
                <a:gd name="T34" fmla="*/ 851 w 1276"/>
                <a:gd name="T35" fmla="*/ 0 h 412"/>
                <a:gd name="T36" fmla="*/ 895 w 1276"/>
                <a:gd name="T37" fmla="*/ 12 h 412"/>
                <a:gd name="T38" fmla="*/ 947 w 1276"/>
                <a:gd name="T39" fmla="*/ 42 h 412"/>
                <a:gd name="T40" fmla="*/ 993 w 1276"/>
                <a:gd name="T41" fmla="*/ 88 h 412"/>
                <a:gd name="T42" fmla="*/ 1005 w 1276"/>
                <a:gd name="T43" fmla="*/ 110 h 412"/>
                <a:gd name="T44" fmla="*/ 1037 w 1276"/>
                <a:gd name="T45" fmla="*/ 159 h 412"/>
                <a:gd name="T46" fmla="*/ 1057 w 1276"/>
                <a:gd name="T47" fmla="*/ 202 h 412"/>
                <a:gd name="T48" fmla="*/ 1075 w 1276"/>
                <a:gd name="T49" fmla="*/ 233 h 412"/>
                <a:gd name="T50" fmla="*/ 1086 w 1276"/>
                <a:gd name="T51" fmla="*/ 263 h 412"/>
                <a:gd name="T52" fmla="*/ 1112 w 1276"/>
                <a:gd name="T53" fmla="*/ 309 h 412"/>
                <a:gd name="T54" fmla="*/ 1153 w 1276"/>
                <a:gd name="T55" fmla="*/ 368 h 412"/>
                <a:gd name="T56" fmla="*/ 1185 w 1276"/>
                <a:gd name="T57" fmla="*/ 392 h 412"/>
                <a:gd name="T58" fmla="*/ 1243 w 1276"/>
                <a:gd name="T59" fmla="*/ 411 h 412"/>
                <a:gd name="T60" fmla="*/ 1275 w 1276"/>
                <a:gd name="T61" fmla="*/ 401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6" h="412">
                  <a:moveTo>
                    <a:pt x="0" y="411"/>
                  </a:moveTo>
                  <a:lnTo>
                    <a:pt x="78" y="364"/>
                  </a:lnTo>
                  <a:lnTo>
                    <a:pt x="133" y="303"/>
                  </a:lnTo>
                  <a:lnTo>
                    <a:pt x="188" y="233"/>
                  </a:lnTo>
                  <a:lnTo>
                    <a:pt x="226" y="208"/>
                  </a:lnTo>
                  <a:lnTo>
                    <a:pt x="284" y="215"/>
                  </a:lnTo>
                  <a:lnTo>
                    <a:pt x="336" y="251"/>
                  </a:lnTo>
                  <a:lnTo>
                    <a:pt x="373" y="312"/>
                  </a:lnTo>
                  <a:lnTo>
                    <a:pt x="414" y="349"/>
                  </a:lnTo>
                  <a:lnTo>
                    <a:pt x="454" y="358"/>
                  </a:lnTo>
                  <a:lnTo>
                    <a:pt x="463" y="361"/>
                  </a:lnTo>
                  <a:lnTo>
                    <a:pt x="527" y="346"/>
                  </a:lnTo>
                  <a:lnTo>
                    <a:pt x="588" y="306"/>
                  </a:lnTo>
                  <a:lnTo>
                    <a:pt x="634" y="236"/>
                  </a:lnTo>
                  <a:lnTo>
                    <a:pt x="701" y="122"/>
                  </a:lnTo>
                  <a:lnTo>
                    <a:pt x="753" y="52"/>
                  </a:lnTo>
                  <a:lnTo>
                    <a:pt x="817" y="3"/>
                  </a:lnTo>
                  <a:lnTo>
                    <a:pt x="851" y="0"/>
                  </a:lnTo>
                  <a:lnTo>
                    <a:pt x="895" y="12"/>
                  </a:lnTo>
                  <a:lnTo>
                    <a:pt x="947" y="42"/>
                  </a:lnTo>
                  <a:lnTo>
                    <a:pt x="993" y="88"/>
                  </a:lnTo>
                  <a:lnTo>
                    <a:pt x="1005" y="110"/>
                  </a:lnTo>
                  <a:lnTo>
                    <a:pt x="1037" y="159"/>
                  </a:lnTo>
                  <a:lnTo>
                    <a:pt x="1057" y="202"/>
                  </a:lnTo>
                  <a:lnTo>
                    <a:pt x="1075" y="233"/>
                  </a:lnTo>
                  <a:lnTo>
                    <a:pt x="1086" y="263"/>
                  </a:lnTo>
                  <a:lnTo>
                    <a:pt x="1112" y="309"/>
                  </a:lnTo>
                  <a:lnTo>
                    <a:pt x="1153" y="368"/>
                  </a:lnTo>
                  <a:lnTo>
                    <a:pt x="1185" y="392"/>
                  </a:lnTo>
                  <a:lnTo>
                    <a:pt x="1243" y="411"/>
                  </a:lnTo>
                  <a:lnTo>
                    <a:pt x="1275" y="401"/>
                  </a:lnTo>
                </a:path>
              </a:pathLst>
            </a:custGeom>
            <a:solidFill>
              <a:srgbClr val="00FF00"/>
            </a:solidFill>
            <a:ln w="12700"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37">
              <a:extLst>
                <a:ext uri="{FF2B5EF4-FFF2-40B4-BE49-F238E27FC236}">
                  <a16:creationId xmlns:a16="http://schemas.microsoft.com/office/drawing/2014/main" id="{D72E2968-521E-30EC-B927-6B112196753A}"/>
                </a:ext>
              </a:extLst>
            </p:cNvPr>
            <p:cNvSpPr>
              <a:spLocks noChangeShapeType="1"/>
            </p:cNvSpPr>
            <p:nvPr/>
          </p:nvSpPr>
          <p:spPr bwMode="auto">
            <a:xfrm>
              <a:off x="882" y="1411"/>
              <a:ext cx="270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38">
              <a:extLst>
                <a:ext uri="{FF2B5EF4-FFF2-40B4-BE49-F238E27FC236}">
                  <a16:creationId xmlns:a16="http://schemas.microsoft.com/office/drawing/2014/main" id="{009A14CE-CC33-2B15-832C-F332233A929F}"/>
                </a:ext>
              </a:extLst>
            </p:cNvPr>
            <p:cNvSpPr>
              <a:spLocks noChangeShapeType="1"/>
            </p:cNvSpPr>
            <p:nvPr/>
          </p:nvSpPr>
          <p:spPr bwMode="auto">
            <a:xfrm flipV="1">
              <a:off x="852" y="1028"/>
              <a:ext cx="0" cy="3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 name="Group 69">
              <a:extLst>
                <a:ext uri="{FF2B5EF4-FFF2-40B4-BE49-F238E27FC236}">
                  <a16:creationId xmlns:a16="http://schemas.microsoft.com/office/drawing/2014/main" id="{D59CF8C6-AB52-FC22-7809-C99A571EC46C}"/>
                </a:ext>
              </a:extLst>
            </p:cNvPr>
            <p:cNvGrpSpPr>
              <a:grpSpLocks/>
            </p:cNvGrpSpPr>
            <p:nvPr/>
          </p:nvGrpSpPr>
          <p:grpSpPr bwMode="auto">
            <a:xfrm>
              <a:off x="1064" y="2169"/>
              <a:ext cx="1397" cy="223"/>
              <a:chOff x="2667" y="1141"/>
              <a:chExt cx="2061" cy="478"/>
            </a:xfrm>
          </p:grpSpPr>
          <p:sp>
            <p:nvSpPr>
              <p:cNvPr id="72" name="Line 70">
                <a:extLst>
                  <a:ext uri="{FF2B5EF4-FFF2-40B4-BE49-F238E27FC236}">
                    <a16:creationId xmlns:a16="http://schemas.microsoft.com/office/drawing/2014/main" id="{06939874-0D6B-5F88-A2C6-61F51CAE989F}"/>
                  </a:ext>
                </a:extLst>
              </p:cNvPr>
              <p:cNvSpPr>
                <a:spLocks noChangeShapeType="1"/>
              </p:cNvSpPr>
              <p:nvPr/>
            </p:nvSpPr>
            <p:spPr bwMode="auto">
              <a:xfrm flipV="1">
                <a:off x="2667" y="1141"/>
                <a:ext cx="0" cy="30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71">
                <a:extLst>
                  <a:ext uri="{FF2B5EF4-FFF2-40B4-BE49-F238E27FC236}">
                    <a16:creationId xmlns:a16="http://schemas.microsoft.com/office/drawing/2014/main" id="{78626ABB-E518-CA19-512C-CF738F22406D}"/>
                  </a:ext>
                </a:extLst>
              </p:cNvPr>
              <p:cNvSpPr>
                <a:spLocks noChangeShapeType="1"/>
              </p:cNvSpPr>
              <p:nvPr/>
            </p:nvSpPr>
            <p:spPr bwMode="auto">
              <a:xfrm flipV="1">
                <a:off x="4728" y="1141"/>
                <a:ext cx="0" cy="30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Rectangle 72">
                <a:extLst>
                  <a:ext uri="{FF2B5EF4-FFF2-40B4-BE49-F238E27FC236}">
                    <a16:creationId xmlns:a16="http://schemas.microsoft.com/office/drawing/2014/main" id="{C2BDF37E-E1A2-3A36-61EB-68B478D8536A}"/>
                  </a:ext>
                </a:extLst>
              </p:cNvPr>
              <p:cNvSpPr>
                <a:spLocks noChangeArrowheads="1"/>
              </p:cNvSpPr>
              <p:nvPr/>
            </p:nvSpPr>
            <p:spPr bwMode="auto">
              <a:xfrm>
                <a:off x="2915" y="1182"/>
                <a:ext cx="1611" cy="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1400">
                    <a:latin typeface="黑体" panose="02010609060101010101" pitchFamily="49" charset="-122"/>
                    <a:ea typeface="黑体" panose="02010609060101010101" pitchFamily="49" charset="-122"/>
                  </a:rPr>
                  <a:t>Conductive Fluids</a:t>
                </a:r>
              </a:p>
            </p:txBody>
          </p:sp>
          <p:sp>
            <p:nvSpPr>
              <p:cNvPr id="75" name="Line 73">
                <a:extLst>
                  <a:ext uri="{FF2B5EF4-FFF2-40B4-BE49-F238E27FC236}">
                    <a16:creationId xmlns:a16="http://schemas.microsoft.com/office/drawing/2014/main" id="{AE2E14EB-5B8B-7BC8-9230-E8183A53C5F5}"/>
                  </a:ext>
                </a:extLst>
              </p:cNvPr>
              <p:cNvSpPr>
                <a:spLocks noChangeShapeType="1"/>
              </p:cNvSpPr>
              <p:nvPr/>
            </p:nvSpPr>
            <p:spPr bwMode="auto">
              <a:xfrm>
                <a:off x="2678" y="1294"/>
                <a:ext cx="182"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74">
                <a:extLst>
                  <a:ext uri="{FF2B5EF4-FFF2-40B4-BE49-F238E27FC236}">
                    <a16:creationId xmlns:a16="http://schemas.microsoft.com/office/drawing/2014/main" id="{27E100EC-1F14-FE41-0516-338F35C698CE}"/>
                  </a:ext>
                </a:extLst>
              </p:cNvPr>
              <p:cNvSpPr>
                <a:spLocks noChangeShapeType="1"/>
              </p:cNvSpPr>
              <p:nvPr/>
            </p:nvSpPr>
            <p:spPr bwMode="auto">
              <a:xfrm flipH="1">
                <a:off x="4537" y="1294"/>
                <a:ext cx="182"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 name="Group 42">
              <a:extLst>
                <a:ext uri="{FF2B5EF4-FFF2-40B4-BE49-F238E27FC236}">
                  <a16:creationId xmlns:a16="http://schemas.microsoft.com/office/drawing/2014/main" id="{124DF326-DC77-50B6-6D01-630E871E1B43}"/>
                </a:ext>
              </a:extLst>
            </p:cNvPr>
            <p:cNvGrpSpPr>
              <a:grpSpLocks/>
            </p:cNvGrpSpPr>
            <p:nvPr/>
          </p:nvGrpSpPr>
          <p:grpSpPr bwMode="auto">
            <a:xfrm>
              <a:off x="1934" y="2440"/>
              <a:ext cx="1389" cy="501"/>
              <a:chOff x="4028" y="1544"/>
              <a:chExt cx="1747" cy="1033"/>
            </a:xfrm>
          </p:grpSpPr>
          <p:grpSp>
            <p:nvGrpSpPr>
              <p:cNvPr id="67" name="Group 43">
                <a:extLst>
                  <a:ext uri="{FF2B5EF4-FFF2-40B4-BE49-F238E27FC236}">
                    <a16:creationId xmlns:a16="http://schemas.microsoft.com/office/drawing/2014/main" id="{AD14C888-3F79-1BE0-2C66-F6E755789232}"/>
                  </a:ext>
                </a:extLst>
              </p:cNvPr>
              <p:cNvGrpSpPr>
                <a:grpSpLocks/>
              </p:cNvGrpSpPr>
              <p:nvPr/>
            </p:nvGrpSpPr>
            <p:grpSpPr bwMode="auto">
              <a:xfrm>
                <a:off x="4028" y="1544"/>
                <a:ext cx="707" cy="1033"/>
                <a:chOff x="4028" y="1544"/>
                <a:chExt cx="707" cy="1033"/>
              </a:xfrm>
            </p:grpSpPr>
            <p:sp>
              <p:nvSpPr>
                <p:cNvPr id="70" name="Rectangle 44">
                  <a:extLst>
                    <a:ext uri="{FF2B5EF4-FFF2-40B4-BE49-F238E27FC236}">
                      <a16:creationId xmlns:a16="http://schemas.microsoft.com/office/drawing/2014/main" id="{642EDEF6-F77D-9B2D-67E2-991F9FEC8829}"/>
                    </a:ext>
                  </a:extLst>
                </p:cNvPr>
                <p:cNvSpPr>
                  <a:spLocks noChangeArrowheads="1"/>
                </p:cNvSpPr>
                <p:nvPr/>
              </p:nvSpPr>
              <p:spPr bwMode="auto">
                <a:xfrm>
                  <a:off x="4028" y="1544"/>
                  <a:ext cx="707" cy="1033"/>
                </a:xfrm>
                <a:prstGeom prst="rect">
                  <a:avLst/>
                </a:prstGeom>
                <a:solidFill>
                  <a:srgbClr val="0000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Rectangle 45">
                  <a:extLst>
                    <a:ext uri="{FF2B5EF4-FFF2-40B4-BE49-F238E27FC236}">
                      <a16:creationId xmlns:a16="http://schemas.microsoft.com/office/drawing/2014/main" id="{9343DF5F-1F95-A25E-56F4-077D9F26CFD1}"/>
                    </a:ext>
                  </a:extLst>
                </p:cNvPr>
                <p:cNvSpPr>
                  <a:spLocks noChangeArrowheads="1"/>
                </p:cNvSpPr>
                <p:nvPr/>
              </p:nvSpPr>
              <p:spPr bwMode="auto">
                <a:xfrm>
                  <a:off x="4108" y="1856"/>
                  <a:ext cx="527"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latin typeface="黑体" panose="02010609060101010101" pitchFamily="49" charset="-122"/>
                      <a:ea typeface="黑体" panose="02010609060101010101" pitchFamily="49" charset="-122"/>
                    </a:rPr>
                    <a:t>可动水</a:t>
                  </a:r>
                </a:p>
              </p:txBody>
            </p:sp>
          </p:grpSp>
          <p:sp>
            <p:nvSpPr>
              <p:cNvPr id="68" name="Rectangle 46">
                <a:extLst>
                  <a:ext uri="{FF2B5EF4-FFF2-40B4-BE49-F238E27FC236}">
                    <a16:creationId xmlns:a16="http://schemas.microsoft.com/office/drawing/2014/main" id="{C6AB0013-FA7F-0DEC-D710-B5B9F4FEF26A}"/>
                  </a:ext>
                </a:extLst>
              </p:cNvPr>
              <p:cNvSpPr>
                <a:spLocks noChangeArrowheads="1"/>
              </p:cNvSpPr>
              <p:nvPr/>
            </p:nvSpPr>
            <p:spPr bwMode="auto">
              <a:xfrm>
                <a:off x="4738" y="1544"/>
                <a:ext cx="1037" cy="1033"/>
              </a:xfrm>
              <a:prstGeom prst="rect">
                <a:avLst/>
              </a:prstGeom>
              <a:solidFill>
                <a:srgbClr val="FF2626"/>
              </a:solidFill>
              <a:ln>
                <a:noFill/>
              </a:ln>
              <a:effectLst/>
              <a:extLs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Rectangle 47">
                <a:extLst>
                  <a:ext uri="{FF2B5EF4-FFF2-40B4-BE49-F238E27FC236}">
                    <a16:creationId xmlns:a16="http://schemas.microsoft.com/office/drawing/2014/main" id="{80FCD1CF-28DB-DC2E-B924-CACAA9106F42}"/>
                  </a:ext>
                </a:extLst>
              </p:cNvPr>
              <p:cNvSpPr>
                <a:spLocks noChangeArrowheads="1"/>
              </p:cNvSpPr>
              <p:nvPr/>
            </p:nvSpPr>
            <p:spPr bwMode="auto">
              <a:xfrm>
                <a:off x="4990" y="1837"/>
                <a:ext cx="527"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1400" dirty="0">
                    <a:latin typeface="黑体" panose="02010609060101010101" pitchFamily="49" charset="-122"/>
                    <a:ea typeface="黑体" panose="02010609060101010101" pitchFamily="49" charset="-122"/>
                  </a:rPr>
                  <a:t>可动烃</a:t>
                </a:r>
              </a:p>
            </p:txBody>
          </p:sp>
        </p:grpSp>
        <p:grpSp>
          <p:nvGrpSpPr>
            <p:cNvPr id="27" name="Group 54">
              <a:extLst>
                <a:ext uri="{FF2B5EF4-FFF2-40B4-BE49-F238E27FC236}">
                  <a16:creationId xmlns:a16="http://schemas.microsoft.com/office/drawing/2014/main" id="{D96C8429-EFF9-0C90-91C2-1B9C5BB8B983}"/>
                </a:ext>
              </a:extLst>
            </p:cNvPr>
            <p:cNvGrpSpPr>
              <a:grpSpLocks/>
            </p:cNvGrpSpPr>
            <p:nvPr/>
          </p:nvGrpSpPr>
          <p:grpSpPr bwMode="auto">
            <a:xfrm>
              <a:off x="1043" y="2444"/>
              <a:ext cx="431" cy="497"/>
              <a:chOff x="2667" y="1530"/>
              <a:chExt cx="680" cy="1047"/>
            </a:xfrm>
          </p:grpSpPr>
          <p:sp>
            <p:nvSpPr>
              <p:cNvPr id="65" name="Rectangle 55">
                <a:extLst>
                  <a:ext uri="{FF2B5EF4-FFF2-40B4-BE49-F238E27FC236}">
                    <a16:creationId xmlns:a16="http://schemas.microsoft.com/office/drawing/2014/main" id="{C4A8E864-E17E-1171-34C8-0DBF9E2A0AAB}"/>
                  </a:ext>
                </a:extLst>
              </p:cNvPr>
              <p:cNvSpPr>
                <a:spLocks noChangeArrowheads="1"/>
              </p:cNvSpPr>
              <p:nvPr/>
            </p:nvSpPr>
            <p:spPr bwMode="auto">
              <a:xfrm>
                <a:off x="2667" y="1530"/>
                <a:ext cx="680" cy="1047"/>
              </a:xfrm>
              <a:prstGeom prst="rect">
                <a:avLst/>
              </a:prstGeom>
              <a:solidFill>
                <a:srgbClr val="66CCFF"/>
              </a:solidFill>
              <a:ln>
                <a:noFill/>
              </a:ln>
              <a:effectLst/>
              <a:extLs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Rectangle 56">
                <a:extLst>
                  <a:ext uri="{FF2B5EF4-FFF2-40B4-BE49-F238E27FC236}">
                    <a16:creationId xmlns:a16="http://schemas.microsoft.com/office/drawing/2014/main" id="{3480B640-2AE1-61B2-C3F0-EA91FD5F514D}"/>
                  </a:ext>
                </a:extLst>
              </p:cNvPr>
              <p:cNvSpPr>
                <a:spLocks noChangeArrowheads="1"/>
              </p:cNvSpPr>
              <p:nvPr/>
            </p:nvSpPr>
            <p:spPr bwMode="auto">
              <a:xfrm>
                <a:off x="2675" y="1699"/>
                <a:ext cx="662" cy="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latin typeface="黑体" panose="02010609060101010101" pitchFamily="49" charset="-122"/>
                    <a:ea typeface="黑体" panose="02010609060101010101" pitchFamily="49" charset="-122"/>
                  </a:rPr>
                  <a:t>粘土</a:t>
                </a:r>
              </a:p>
              <a:p>
                <a:pPr algn="ctr"/>
                <a:r>
                  <a:rPr kumimoji="1" lang="zh-CN" altLang="en-US" sz="1400" dirty="0">
                    <a:latin typeface="黑体" panose="02010609060101010101" pitchFamily="49" charset="-122"/>
                    <a:ea typeface="黑体" panose="02010609060101010101" pitchFamily="49" charset="-122"/>
                  </a:rPr>
                  <a:t>束缚水</a:t>
                </a:r>
              </a:p>
            </p:txBody>
          </p:sp>
        </p:grpSp>
        <p:grpSp>
          <p:nvGrpSpPr>
            <p:cNvPr id="28" name="Group 57">
              <a:extLst>
                <a:ext uri="{FF2B5EF4-FFF2-40B4-BE49-F238E27FC236}">
                  <a16:creationId xmlns:a16="http://schemas.microsoft.com/office/drawing/2014/main" id="{6D82F47F-55AF-DD6E-EBBC-B5F32F702EE9}"/>
                </a:ext>
              </a:extLst>
            </p:cNvPr>
            <p:cNvGrpSpPr>
              <a:grpSpLocks/>
            </p:cNvGrpSpPr>
            <p:nvPr/>
          </p:nvGrpSpPr>
          <p:grpSpPr bwMode="auto">
            <a:xfrm>
              <a:off x="1448" y="2448"/>
              <a:ext cx="498" cy="493"/>
              <a:chOff x="3352" y="1539"/>
              <a:chExt cx="670" cy="1038"/>
            </a:xfrm>
          </p:grpSpPr>
          <p:sp>
            <p:nvSpPr>
              <p:cNvPr id="63" name="Rectangle 58">
                <a:extLst>
                  <a:ext uri="{FF2B5EF4-FFF2-40B4-BE49-F238E27FC236}">
                    <a16:creationId xmlns:a16="http://schemas.microsoft.com/office/drawing/2014/main" id="{D6006F86-9591-31F9-3640-8CA28E3E8BA3}"/>
                  </a:ext>
                </a:extLst>
              </p:cNvPr>
              <p:cNvSpPr>
                <a:spLocks noChangeArrowheads="1"/>
              </p:cNvSpPr>
              <p:nvPr/>
            </p:nvSpPr>
            <p:spPr bwMode="auto">
              <a:xfrm>
                <a:off x="3352" y="1539"/>
                <a:ext cx="670" cy="1038"/>
              </a:xfrm>
              <a:prstGeom prst="rect">
                <a:avLst/>
              </a:prstGeom>
              <a:solidFill>
                <a:srgbClr val="FFCC00"/>
              </a:solidFill>
              <a:ln>
                <a:noFill/>
              </a:ln>
              <a:effectLst/>
              <a:extLs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Rectangle 59">
                <a:extLst>
                  <a:ext uri="{FF2B5EF4-FFF2-40B4-BE49-F238E27FC236}">
                    <a16:creationId xmlns:a16="http://schemas.microsoft.com/office/drawing/2014/main" id="{43E4A135-B1CF-72E6-1F5B-001A75DF93F5}"/>
                  </a:ext>
                </a:extLst>
              </p:cNvPr>
              <p:cNvSpPr>
                <a:spLocks noChangeArrowheads="1"/>
              </p:cNvSpPr>
              <p:nvPr/>
            </p:nvSpPr>
            <p:spPr bwMode="auto">
              <a:xfrm>
                <a:off x="3386" y="1718"/>
                <a:ext cx="564" cy="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latin typeface="黑体" panose="02010609060101010101" pitchFamily="49" charset="-122"/>
                    <a:ea typeface="黑体" panose="02010609060101010101" pitchFamily="49" charset="-122"/>
                  </a:rPr>
                  <a:t>毛管</a:t>
                </a:r>
              </a:p>
              <a:p>
                <a:pPr algn="ctr"/>
                <a:r>
                  <a:rPr kumimoji="1" lang="zh-CN" altLang="en-US" sz="1400" dirty="0">
                    <a:latin typeface="黑体" panose="02010609060101010101" pitchFamily="49" charset="-122"/>
                    <a:ea typeface="黑体" panose="02010609060101010101" pitchFamily="49" charset="-122"/>
                  </a:rPr>
                  <a:t>束缚水</a:t>
                </a:r>
              </a:p>
            </p:txBody>
          </p:sp>
        </p:grpSp>
        <p:grpSp>
          <p:nvGrpSpPr>
            <p:cNvPr id="29" name="Group 60">
              <a:extLst>
                <a:ext uri="{FF2B5EF4-FFF2-40B4-BE49-F238E27FC236}">
                  <a16:creationId xmlns:a16="http://schemas.microsoft.com/office/drawing/2014/main" id="{4BC8134A-9349-0066-B143-9C85AB488E8E}"/>
                </a:ext>
              </a:extLst>
            </p:cNvPr>
            <p:cNvGrpSpPr>
              <a:grpSpLocks/>
            </p:cNvGrpSpPr>
            <p:nvPr/>
          </p:nvGrpSpPr>
          <p:grpSpPr bwMode="auto">
            <a:xfrm>
              <a:off x="1928" y="2986"/>
              <a:ext cx="1357" cy="665"/>
              <a:chOff x="4043" y="2618"/>
              <a:chExt cx="1742" cy="1400"/>
            </a:xfrm>
          </p:grpSpPr>
          <p:sp>
            <p:nvSpPr>
              <p:cNvPr id="59" name="Line 61">
                <a:extLst>
                  <a:ext uri="{FF2B5EF4-FFF2-40B4-BE49-F238E27FC236}">
                    <a16:creationId xmlns:a16="http://schemas.microsoft.com/office/drawing/2014/main" id="{16D05AC4-BC7C-BB1D-B2BC-FDE1860C380C}"/>
                  </a:ext>
                </a:extLst>
              </p:cNvPr>
              <p:cNvSpPr>
                <a:spLocks noChangeShapeType="1"/>
              </p:cNvSpPr>
              <p:nvPr/>
            </p:nvSpPr>
            <p:spPr bwMode="auto">
              <a:xfrm>
                <a:off x="5785" y="2618"/>
                <a:ext cx="0" cy="1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Rectangle 62">
                <a:extLst>
                  <a:ext uri="{FF2B5EF4-FFF2-40B4-BE49-F238E27FC236}">
                    <a16:creationId xmlns:a16="http://schemas.microsoft.com/office/drawing/2014/main" id="{C0B9DCD5-E969-B644-EEB5-0ACE6E23216E}"/>
                  </a:ext>
                </a:extLst>
              </p:cNvPr>
              <p:cNvSpPr>
                <a:spLocks noChangeArrowheads="1"/>
              </p:cNvSpPr>
              <p:nvPr/>
            </p:nvSpPr>
            <p:spPr bwMode="auto">
              <a:xfrm>
                <a:off x="4635" y="2818"/>
                <a:ext cx="426"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200">
                    <a:latin typeface="黑体" panose="02010609060101010101" pitchFamily="49" charset="-122"/>
                    <a:ea typeface="黑体" panose="02010609060101010101" pitchFamily="49" charset="-122"/>
                  </a:rPr>
                  <a:t>MFFI</a:t>
                </a:r>
              </a:p>
            </p:txBody>
          </p:sp>
          <p:sp>
            <p:nvSpPr>
              <p:cNvPr id="61" name="Line 63">
                <a:extLst>
                  <a:ext uri="{FF2B5EF4-FFF2-40B4-BE49-F238E27FC236}">
                    <a16:creationId xmlns:a16="http://schemas.microsoft.com/office/drawing/2014/main" id="{08937F50-C75F-C785-F894-3D7D124AB14E}"/>
                  </a:ext>
                </a:extLst>
              </p:cNvPr>
              <p:cNvSpPr>
                <a:spLocks noChangeShapeType="1"/>
              </p:cNvSpPr>
              <p:nvPr/>
            </p:nvSpPr>
            <p:spPr bwMode="auto">
              <a:xfrm>
                <a:off x="4043" y="2976"/>
                <a:ext cx="478" cy="0"/>
              </a:xfrm>
              <a:prstGeom prst="line">
                <a:avLst/>
              </a:prstGeom>
              <a:noFill/>
              <a:ln w="127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64">
                <a:extLst>
                  <a:ext uri="{FF2B5EF4-FFF2-40B4-BE49-F238E27FC236}">
                    <a16:creationId xmlns:a16="http://schemas.microsoft.com/office/drawing/2014/main" id="{26E167EE-2408-7514-6E1A-D70B5E0D19FD}"/>
                  </a:ext>
                </a:extLst>
              </p:cNvPr>
              <p:cNvSpPr>
                <a:spLocks noChangeShapeType="1"/>
              </p:cNvSpPr>
              <p:nvPr/>
            </p:nvSpPr>
            <p:spPr bwMode="auto">
              <a:xfrm>
                <a:off x="5187" y="2976"/>
                <a:ext cx="592"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Rectangle 66">
              <a:extLst>
                <a:ext uri="{FF2B5EF4-FFF2-40B4-BE49-F238E27FC236}">
                  <a16:creationId xmlns:a16="http://schemas.microsoft.com/office/drawing/2014/main" id="{3804067A-F67A-1728-74F1-EC7C09EF4D24}"/>
                </a:ext>
              </a:extLst>
            </p:cNvPr>
            <p:cNvSpPr>
              <a:spLocks noChangeArrowheads="1"/>
            </p:cNvSpPr>
            <p:nvPr/>
          </p:nvSpPr>
          <p:spPr bwMode="auto">
            <a:xfrm>
              <a:off x="2375" y="3261"/>
              <a:ext cx="364" cy="204"/>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400">
                  <a:latin typeface="黑体" panose="02010609060101010101" pitchFamily="49" charset="-122"/>
                  <a:ea typeface="黑体" panose="02010609060101010101" pitchFamily="49" charset="-122"/>
                </a:rPr>
                <a:t>MPHE</a:t>
              </a:r>
              <a:endParaRPr kumimoji="1" lang="en-US" altLang="zh-CN" sz="2000" b="0" baseline="-25000">
                <a:latin typeface="黑体" panose="02010609060101010101" pitchFamily="49" charset="-122"/>
                <a:ea typeface="黑体" panose="02010609060101010101" pitchFamily="49" charset="-122"/>
              </a:endParaRPr>
            </a:p>
          </p:txBody>
        </p:sp>
        <p:sp>
          <p:nvSpPr>
            <p:cNvPr id="31" name="Line 67">
              <a:extLst>
                <a:ext uri="{FF2B5EF4-FFF2-40B4-BE49-F238E27FC236}">
                  <a16:creationId xmlns:a16="http://schemas.microsoft.com/office/drawing/2014/main" id="{B9D7574C-4550-63C5-DAE4-2410B740C9F6}"/>
                </a:ext>
              </a:extLst>
            </p:cNvPr>
            <p:cNvSpPr>
              <a:spLocks noChangeShapeType="1"/>
            </p:cNvSpPr>
            <p:nvPr/>
          </p:nvSpPr>
          <p:spPr bwMode="auto">
            <a:xfrm flipH="1" flipV="1">
              <a:off x="1441" y="3384"/>
              <a:ext cx="899" cy="8"/>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68">
              <a:extLst>
                <a:ext uri="{FF2B5EF4-FFF2-40B4-BE49-F238E27FC236}">
                  <a16:creationId xmlns:a16="http://schemas.microsoft.com/office/drawing/2014/main" id="{1B040A33-3441-0478-2E79-3B2F87EECC15}"/>
                </a:ext>
              </a:extLst>
            </p:cNvPr>
            <p:cNvSpPr>
              <a:spLocks noChangeShapeType="1"/>
            </p:cNvSpPr>
            <p:nvPr/>
          </p:nvSpPr>
          <p:spPr bwMode="auto">
            <a:xfrm>
              <a:off x="2716" y="3384"/>
              <a:ext cx="575"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76">
              <a:extLst>
                <a:ext uri="{FF2B5EF4-FFF2-40B4-BE49-F238E27FC236}">
                  <a16:creationId xmlns:a16="http://schemas.microsoft.com/office/drawing/2014/main" id="{EE47B81D-80CB-1CA2-E0F7-269C3760E3F1}"/>
                </a:ext>
              </a:extLst>
            </p:cNvPr>
            <p:cNvSpPr>
              <a:spLocks noChangeShapeType="1"/>
            </p:cNvSpPr>
            <p:nvPr/>
          </p:nvSpPr>
          <p:spPr bwMode="auto">
            <a:xfrm>
              <a:off x="1439" y="2976"/>
              <a:ext cx="0" cy="433"/>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77">
              <a:extLst>
                <a:ext uri="{FF2B5EF4-FFF2-40B4-BE49-F238E27FC236}">
                  <a16:creationId xmlns:a16="http://schemas.microsoft.com/office/drawing/2014/main" id="{BC4453F6-E44C-FDF7-33B1-A7F64914F2B1}"/>
                </a:ext>
              </a:extLst>
            </p:cNvPr>
            <p:cNvSpPr>
              <a:spLocks noChangeShapeType="1"/>
            </p:cNvSpPr>
            <p:nvPr/>
          </p:nvSpPr>
          <p:spPr bwMode="auto">
            <a:xfrm>
              <a:off x="1054" y="2989"/>
              <a:ext cx="0" cy="6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78">
              <a:extLst>
                <a:ext uri="{FF2B5EF4-FFF2-40B4-BE49-F238E27FC236}">
                  <a16:creationId xmlns:a16="http://schemas.microsoft.com/office/drawing/2014/main" id="{4B7B6A09-7D4F-63B4-F43E-8BD25E001FBC}"/>
                </a:ext>
              </a:extLst>
            </p:cNvPr>
            <p:cNvSpPr>
              <a:spLocks noChangeArrowheads="1"/>
            </p:cNvSpPr>
            <p:nvPr/>
          </p:nvSpPr>
          <p:spPr bwMode="auto">
            <a:xfrm>
              <a:off x="1037" y="3076"/>
              <a:ext cx="406"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200">
                  <a:latin typeface="黑体" panose="02010609060101010101" pitchFamily="49" charset="-122"/>
                  <a:ea typeface="黑体" panose="02010609060101010101" pitchFamily="49" charset="-122"/>
                </a:rPr>
                <a:t> MCBW</a:t>
              </a:r>
            </a:p>
          </p:txBody>
        </p:sp>
        <p:grpSp>
          <p:nvGrpSpPr>
            <p:cNvPr id="36" name="Group 79">
              <a:extLst>
                <a:ext uri="{FF2B5EF4-FFF2-40B4-BE49-F238E27FC236}">
                  <a16:creationId xmlns:a16="http://schemas.microsoft.com/office/drawing/2014/main" id="{EFD736A1-ECEA-5A5A-27C7-122763EAB6DA}"/>
                </a:ext>
              </a:extLst>
            </p:cNvPr>
            <p:cNvGrpSpPr>
              <a:grpSpLocks/>
            </p:cNvGrpSpPr>
            <p:nvPr/>
          </p:nvGrpSpPr>
          <p:grpSpPr bwMode="auto">
            <a:xfrm>
              <a:off x="1482" y="3006"/>
              <a:ext cx="444" cy="269"/>
              <a:chOff x="3397" y="2675"/>
              <a:chExt cx="647" cy="565"/>
            </a:xfrm>
          </p:grpSpPr>
          <p:sp>
            <p:nvSpPr>
              <p:cNvPr id="57" name="Rectangle 80">
                <a:extLst>
                  <a:ext uri="{FF2B5EF4-FFF2-40B4-BE49-F238E27FC236}">
                    <a16:creationId xmlns:a16="http://schemas.microsoft.com/office/drawing/2014/main" id="{8C2271E8-BAEF-EDBD-E79B-5DBE818A5B47}"/>
                  </a:ext>
                </a:extLst>
              </p:cNvPr>
              <p:cNvSpPr>
                <a:spLocks noChangeArrowheads="1"/>
              </p:cNvSpPr>
              <p:nvPr/>
            </p:nvSpPr>
            <p:spPr bwMode="auto">
              <a:xfrm>
                <a:off x="3397" y="2824"/>
                <a:ext cx="484"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200">
                    <a:latin typeface="黑体" panose="02010609060101010101" pitchFamily="49" charset="-122"/>
                    <a:ea typeface="黑体" panose="02010609060101010101" pitchFamily="49" charset="-122"/>
                  </a:rPr>
                  <a:t>MBVI</a:t>
                </a:r>
              </a:p>
            </p:txBody>
          </p:sp>
          <p:sp>
            <p:nvSpPr>
              <p:cNvPr id="58" name="Line 81">
                <a:extLst>
                  <a:ext uri="{FF2B5EF4-FFF2-40B4-BE49-F238E27FC236}">
                    <a16:creationId xmlns:a16="http://schemas.microsoft.com/office/drawing/2014/main" id="{800C0EB9-DA1B-76F2-7111-AE60CA530407}"/>
                  </a:ext>
                </a:extLst>
              </p:cNvPr>
              <p:cNvSpPr>
                <a:spLocks noChangeShapeType="1"/>
              </p:cNvSpPr>
              <p:nvPr/>
            </p:nvSpPr>
            <p:spPr bwMode="auto">
              <a:xfrm>
                <a:off x="4044" y="2675"/>
                <a:ext cx="0" cy="56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7" name="Rectangle 83">
              <a:extLst>
                <a:ext uri="{FF2B5EF4-FFF2-40B4-BE49-F238E27FC236}">
                  <a16:creationId xmlns:a16="http://schemas.microsoft.com/office/drawing/2014/main" id="{FE931AAD-B3AC-3915-17C2-CE28B72668BC}"/>
                </a:ext>
              </a:extLst>
            </p:cNvPr>
            <p:cNvSpPr>
              <a:spLocks noChangeArrowheads="1"/>
            </p:cNvSpPr>
            <p:nvPr/>
          </p:nvSpPr>
          <p:spPr bwMode="auto">
            <a:xfrm>
              <a:off x="2027" y="3515"/>
              <a:ext cx="380"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200">
                  <a:latin typeface="黑体" panose="02010609060101010101" pitchFamily="49" charset="-122"/>
                  <a:ea typeface="黑体" panose="02010609060101010101" pitchFamily="49" charset="-122"/>
                </a:rPr>
                <a:t> MSIG</a:t>
              </a:r>
              <a:endParaRPr kumimoji="1" lang="en-US" altLang="zh-CN" sz="1800" baseline="-25000">
                <a:latin typeface="黑体" panose="02010609060101010101" pitchFamily="49" charset="-122"/>
                <a:ea typeface="黑体" panose="02010609060101010101" pitchFamily="49" charset="-122"/>
              </a:endParaRPr>
            </a:p>
          </p:txBody>
        </p:sp>
        <p:sp>
          <p:nvSpPr>
            <p:cNvPr id="38" name="Line 84">
              <a:extLst>
                <a:ext uri="{FF2B5EF4-FFF2-40B4-BE49-F238E27FC236}">
                  <a16:creationId xmlns:a16="http://schemas.microsoft.com/office/drawing/2014/main" id="{96AD5B20-BAD9-F1E4-010E-63208EF5BEDB}"/>
                </a:ext>
              </a:extLst>
            </p:cNvPr>
            <p:cNvSpPr>
              <a:spLocks noChangeShapeType="1"/>
            </p:cNvSpPr>
            <p:nvPr/>
          </p:nvSpPr>
          <p:spPr bwMode="auto">
            <a:xfrm flipH="1" flipV="1">
              <a:off x="1038" y="3599"/>
              <a:ext cx="1038" cy="16"/>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85">
              <a:extLst>
                <a:ext uri="{FF2B5EF4-FFF2-40B4-BE49-F238E27FC236}">
                  <a16:creationId xmlns:a16="http://schemas.microsoft.com/office/drawing/2014/main" id="{623F234E-485E-F1CA-1E60-5169F1A11BF9}"/>
                </a:ext>
              </a:extLst>
            </p:cNvPr>
            <p:cNvSpPr>
              <a:spLocks noChangeShapeType="1"/>
            </p:cNvSpPr>
            <p:nvPr/>
          </p:nvSpPr>
          <p:spPr bwMode="auto">
            <a:xfrm>
              <a:off x="2446" y="3615"/>
              <a:ext cx="850" cy="0"/>
            </a:xfrm>
            <a:prstGeom prst="line">
              <a:avLst/>
            </a:prstGeom>
            <a:noFill/>
            <a:ln w="127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Rectangle 86">
              <a:extLst>
                <a:ext uri="{FF2B5EF4-FFF2-40B4-BE49-F238E27FC236}">
                  <a16:creationId xmlns:a16="http://schemas.microsoft.com/office/drawing/2014/main" id="{7D64CE97-1C05-15D1-38EC-AF2BFC4980A4}"/>
                </a:ext>
              </a:extLst>
            </p:cNvPr>
            <p:cNvSpPr>
              <a:spLocks noChangeArrowheads="1"/>
            </p:cNvSpPr>
            <p:nvPr/>
          </p:nvSpPr>
          <p:spPr bwMode="auto">
            <a:xfrm>
              <a:off x="1427" y="1559"/>
              <a:ext cx="642" cy="118"/>
            </a:xfrm>
            <a:prstGeom prst="rect">
              <a:avLst/>
            </a:prstGeom>
            <a:solidFill>
              <a:srgbClr val="00E0A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spcBef>
                  <a:spcPct val="0"/>
                </a:spcBef>
              </a:pPr>
              <a:r>
                <a:rPr kumimoji="1" lang="en-US" altLang="zh-CN" sz="900">
                  <a:solidFill>
                    <a:schemeClr val="tx1"/>
                  </a:solidFill>
                  <a:latin typeface="Times New Roman" panose="02020603050405020304" pitchFamily="18" charset="0"/>
                  <a:ea typeface="宋体" panose="02010600030101010101" pitchFamily="2" charset="-122"/>
                </a:rPr>
                <a:t>8.0   16   32</a:t>
              </a:r>
            </a:p>
          </p:txBody>
        </p:sp>
        <p:sp>
          <p:nvSpPr>
            <p:cNvPr id="41" name="Line 87">
              <a:extLst>
                <a:ext uri="{FF2B5EF4-FFF2-40B4-BE49-F238E27FC236}">
                  <a16:creationId xmlns:a16="http://schemas.microsoft.com/office/drawing/2014/main" id="{1BFEEFBA-63CF-49A4-5BF4-E739D1470651}"/>
                </a:ext>
              </a:extLst>
            </p:cNvPr>
            <p:cNvSpPr>
              <a:spLocks noChangeShapeType="1"/>
            </p:cNvSpPr>
            <p:nvPr/>
          </p:nvSpPr>
          <p:spPr bwMode="auto">
            <a:xfrm>
              <a:off x="1435" y="1679"/>
              <a:ext cx="0" cy="295"/>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89">
              <a:extLst>
                <a:ext uri="{FF2B5EF4-FFF2-40B4-BE49-F238E27FC236}">
                  <a16:creationId xmlns:a16="http://schemas.microsoft.com/office/drawing/2014/main" id="{35771750-C0C4-377D-1502-F07C973A872B}"/>
                </a:ext>
              </a:extLst>
            </p:cNvPr>
            <p:cNvSpPr>
              <a:spLocks noChangeShapeType="1"/>
            </p:cNvSpPr>
            <p:nvPr/>
          </p:nvSpPr>
          <p:spPr bwMode="auto">
            <a:xfrm>
              <a:off x="2636" y="1854"/>
              <a:ext cx="675"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90">
              <a:extLst>
                <a:ext uri="{FF2B5EF4-FFF2-40B4-BE49-F238E27FC236}">
                  <a16:creationId xmlns:a16="http://schemas.microsoft.com/office/drawing/2014/main" id="{115756C4-0DA5-5D9F-140A-7D985263EA27}"/>
                </a:ext>
              </a:extLst>
            </p:cNvPr>
            <p:cNvSpPr>
              <a:spLocks noChangeShapeType="1"/>
            </p:cNvSpPr>
            <p:nvPr/>
          </p:nvSpPr>
          <p:spPr bwMode="auto">
            <a:xfrm flipH="1">
              <a:off x="1433" y="1858"/>
              <a:ext cx="71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91">
              <a:extLst>
                <a:ext uri="{FF2B5EF4-FFF2-40B4-BE49-F238E27FC236}">
                  <a16:creationId xmlns:a16="http://schemas.microsoft.com/office/drawing/2014/main" id="{07D95701-9474-BBEE-C044-537B0E06A1A0}"/>
                </a:ext>
              </a:extLst>
            </p:cNvPr>
            <p:cNvSpPr>
              <a:spLocks noChangeShapeType="1"/>
            </p:cNvSpPr>
            <p:nvPr/>
          </p:nvSpPr>
          <p:spPr bwMode="auto">
            <a:xfrm>
              <a:off x="852" y="1559"/>
              <a:ext cx="0" cy="44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92">
              <a:extLst>
                <a:ext uri="{FF2B5EF4-FFF2-40B4-BE49-F238E27FC236}">
                  <a16:creationId xmlns:a16="http://schemas.microsoft.com/office/drawing/2014/main" id="{34CC4758-095C-EF42-FF09-DC5C8D22DC57}"/>
                </a:ext>
              </a:extLst>
            </p:cNvPr>
            <p:cNvSpPr>
              <a:spLocks noChangeShapeType="1"/>
            </p:cNvSpPr>
            <p:nvPr/>
          </p:nvSpPr>
          <p:spPr bwMode="auto">
            <a:xfrm flipH="1">
              <a:off x="852" y="1989"/>
              <a:ext cx="1291"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93">
              <a:extLst>
                <a:ext uri="{FF2B5EF4-FFF2-40B4-BE49-F238E27FC236}">
                  <a16:creationId xmlns:a16="http://schemas.microsoft.com/office/drawing/2014/main" id="{FB2A2EFA-8EA9-6D39-CED3-7C52FABB61B2}"/>
                </a:ext>
              </a:extLst>
            </p:cNvPr>
            <p:cNvSpPr>
              <a:spLocks noChangeShapeType="1"/>
            </p:cNvSpPr>
            <p:nvPr/>
          </p:nvSpPr>
          <p:spPr bwMode="auto">
            <a:xfrm>
              <a:off x="2588" y="1989"/>
              <a:ext cx="727"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Text Box 94">
              <a:extLst>
                <a:ext uri="{FF2B5EF4-FFF2-40B4-BE49-F238E27FC236}">
                  <a16:creationId xmlns:a16="http://schemas.microsoft.com/office/drawing/2014/main" id="{B238CFDA-9EDD-08E1-3179-7F5A6BE38885}"/>
                </a:ext>
              </a:extLst>
            </p:cNvPr>
            <p:cNvSpPr txBox="1">
              <a:spLocks noChangeArrowheads="1"/>
            </p:cNvSpPr>
            <p:nvPr/>
          </p:nvSpPr>
          <p:spPr bwMode="auto">
            <a:xfrm>
              <a:off x="2275" y="1652"/>
              <a:ext cx="539"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1400" dirty="0">
                  <a:solidFill>
                    <a:schemeClr val="tx1"/>
                  </a:solidFill>
                  <a:latin typeface="Paris" pitchFamily="34" charset="0"/>
                  <a:ea typeface="宋体" panose="02010600030101010101" pitchFamily="2" charset="-122"/>
                </a:rPr>
                <a:t>可动流体</a:t>
              </a:r>
            </a:p>
          </p:txBody>
        </p:sp>
        <p:sp>
          <p:nvSpPr>
            <p:cNvPr id="48" name="Line 95">
              <a:extLst>
                <a:ext uri="{FF2B5EF4-FFF2-40B4-BE49-F238E27FC236}">
                  <a16:creationId xmlns:a16="http://schemas.microsoft.com/office/drawing/2014/main" id="{FA363C55-7A7B-E003-D0E5-E3C902DE5D67}"/>
                </a:ext>
              </a:extLst>
            </p:cNvPr>
            <p:cNvSpPr>
              <a:spLocks noChangeShapeType="1"/>
            </p:cNvSpPr>
            <p:nvPr/>
          </p:nvSpPr>
          <p:spPr bwMode="auto">
            <a:xfrm>
              <a:off x="1913" y="922"/>
              <a:ext cx="0" cy="497"/>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96">
              <a:extLst>
                <a:ext uri="{FF2B5EF4-FFF2-40B4-BE49-F238E27FC236}">
                  <a16:creationId xmlns:a16="http://schemas.microsoft.com/office/drawing/2014/main" id="{F7B1DBDF-AAFB-869A-3C97-01251E14ECA4}"/>
                </a:ext>
              </a:extLst>
            </p:cNvPr>
            <p:cNvSpPr>
              <a:spLocks noChangeShapeType="1"/>
            </p:cNvSpPr>
            <p:nvPr/>
          </p:nvSpPr>
          <p:spPr bwMode="auto">
            <a:xfrm flipH="1">
              <a:off x="1917" y="778"/>
              <a:ext cx="364" cy="24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Rectangle 97">
              <a:extLst>
                <a:ext uri="{FF2B5EF4-FFF2-40B4-BE49-F238E27FC236}">
                  <a16:creationId xmlns:a16="http://schemas.microsoft.com/office/drawing/2014/main" id="{65E764D1-358E-98DE-5FEF-5B420C62D757}"/>
                </a:ext>
              </a:extLst>
            </p:cNvPr>
            <p:cNvSpPr>
              <a:spLocks noChangeArrowheads="1"/>
            </p:cNvSpPr>
            <p:nvPr/>
          </p:nvSpPr>
          <p:spPr bwMode="auto">
            <a:xfrm>
              <a:off x="2321" y="642"/>
              <a:ext cx="416" cy="2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r>
                <a:rPr kumimoji="1" lang="en-US" altLang="zh-CN" sz="1800">
                  <a:solidFill>
                    <a:schemeClr val="tx1"/>
                  </a:solidFill>
                  <a:latin typeface="Times New Roman" panose="02020603050405020304" pitchFamily="18" charset="0"/>
                  <a:ea typeface="宋体" panose="02010600030101010101" pitchFamily="2" charset="-122"/>
                </a:rPr>
                <a:t>T</a:t>
              </a:r>
              <a:r>
                <a:rPr kumimoji="1" lang="en-US" altLang="zh-CN" sz="1800" baseline="-25000">
                  <a:solidFill>
                    <a:schemeClr val="tx1"/>
                  </a:solidFill>
                  <a:latin typeface="Times New Roman" panose="02020603050405020304" pitchFamily="18" charset="0"/>
                  <a:ea typeface="宋体" panose="02010600030101010101" pitchFamily="2" charset="-122"/>
                </a:rPr>
                <a:t>2cutoff</a:t>
              </a:r>
            </a:p>
          </p:txBody>
        </p:sp>
        <p:sp>
          <p:nvSpPr>
            <p:cNvPr id="51" name="Text Box 29">
              <a:extLst>
                <a:ext uri="{FF2B5EF4-FFF2-40B4-BE49-F238E27FC236}">
                  <a16:creationId xmlns:a16="http://schemas.microsoft.com/office/drawing/2014/main" id="{1A796E70-2DF4-185C-0DBE-9CF18AAE89C8}"/>
                </a:ext>
              </a:extLst>
            </p:cNvPr>
            <p:cNvSpPr txBox="1">
              <a:spLocks noChangeArrowheads="1"/>
            </p:cNvSpPr>
            <p:nvPr/>
          </p:nvSpPr>
          <p:spPr bwMode="auto">
            <a:xfrm>
              <a:off x="1930" y="1555"/>
              <a:ext cx="1367" cy="12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70000"/>
                </a:lnSpc>
              </a:pPr>
              <a:r>
                <a:rPr kumimoji="1" lang="en-US" altLang="zh-CN" sz="900">
                  <a:solidFill>
                    <a:schemeClr val="bg1"/>
                  </a:solidFill>
                  <a:latin typeface="Times New Roman" panose="02020603050405020304" pitchFamily="18" charset="0"/>
                  <a:ea typeface="宋体" panose="02010600030101010101" pitchFamily="2" charset="-122"/>
                </a:rPr>
                <a:t>  64    128    256    512    1024     2048</a:t>
              </a:r>
              <a:endParaRPr kumimoji="1" lang="en-US" altLang="zh-CN">
                <a:solidFill>
                  <a:schemeClr val="tx1"/>
                </a:solidFill>
                <a:latin typeface="Times New Roman" panose="02020603050405020304" pitchFamily="18" charset="0"/>
                <a:ea typeface="宋体" panose="02010600030101010101" pitchFamily="2" charset="-122"/>
              </a:endParaRPr>
            </a:p>
          </p:txBody>
        </p:sp>
        <p:sp>
          <p:nvSpPr>
            <p:cNvPr id="52" name="Line 88">
              <a:extLst>
                <a:ext uri="{FF2B5EF4-FFF2-40B4-BE49-F238E27FC236}">
                  <a16:creationId xmlns:a16="http://schemas.microsoft.com/office/drawing/2014/main" id="{9FA73E62-FDE8-89D7-3084-42DBD58CE3E0}"/>
                </a:ext>
              </a:extLst>
            </p:cNvPr>
            <p:cNvSpPr>
              <a:spLocks noChangeShapeType="1"/>
            </p:cNvSpPr>
            <p:nvPr/>
          </p:nvSpPr>
          <p:spPr bwMode="auto">
            <a:xfrm>
              <a:off x="3301" y="1541"/>
              <a:ext cx="8" cy="4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53" name="Line 100">
              <a:extLst>
                <a:ext uri="{FF2B5EF4-FFF2-40B4-BE49-F238E27FC236}">
                  <a16:creationId xmlns:a16="http://schemas.microsoft.com/office/drawing/2014/main" id="{26EBDD6D-D23B-E1F3-335F-8FC7659E6F22}"/>
                </a:ext>
              </a:extLst>
            </p:cNvPr>
            <p:cNvSpPr>
              <a:spLocks noChangeShapeType="1"/>
            </p:cNvSpPr>
            <p:nvPr/>
          </p:nvSpPr>
          <p:spPr bwMode="auto">
            <a:xfrm>
              <a:off x="1931" y="1679"/>
              <a:ext cx="0" cy="183"/>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51">
              <a:extLst>
                <a:ext uri="{FF2B5EF4-FFF2-40B4-BE49-F238E27FC236}">
                  <a16:creationId xmlns:a16="http://schemas.microsoft.com/office/drawing/2014/main" id="{4A14B2F0-E0DB-BD44-8577-2B44B382792C}"/>
                </a:ext>
              </a:extLst>
            </p:cNvPr>
            <p:cNvGrpSpPr>
              <a:grpSpLocks/>
            </p:cNvGrpSpPr>
            <p:nvPr/>
          </p:nvGrpSpPr>
          <p:grpSpPr bwMode="auto">
            <a:xfrm>
              <a:off x="610" y="2444"/>
              <a:ext cx="447" cy="495"/>
              <a:chOff x="1920" y="1513"/>
              <a:chExt cx="743" cy="1043"/>
            </a:xfrm>
          </p:grpSpPr>
          <p:sp>
            <p:nvSpPr>
              <p:cNvPr id="55" name="Rectangle 52">
                <a:extLst>
                  <a:ext uri="{FF2B5EF4-FFF2-40B4-BE49-F238E27FC236}">
                    <a16:creationId xmlns:a16="http://schemas.microsoft.com/office/drawing/2014/main" id="{C4D44778-E5B0-CA67-FE6A-32E991E3A51B}"/>
                  </a:ext>
                </a:extLst>
              </p:cNvPr>
              <p:cNvSpPr>
                <a:spLocks noChangeArrowheads="1"/>
              </p:cNvSpPr>
              <p:nvPr/>
            </p:nvSpPr>
            <p:spPr bwMode="auto">
              <a:xfrm>
                <a:off x="1920" y="1513"/>
                <a:ext cx="743" cy="1043"/>
              </a:xfrm>
              <a:prstGeom prst="rect">
                <a:avLst/>
              </a:prstGeom>
              <a:solidFill>
                <a:srgbClr val="AD6900"/>
              </a:solidFill>
              <a:ln>
                <a:noFill/>
              </a:ln>
              <a:effectLst/>
              <a:extLs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Rectangle 53">
                <a:extLst>
                  <a:ext uri="{FF2B5EF4-FFF2-40B4-BE49-F238E27FC236}">
                    <a16:creationId xmlns:a16="http://schemas.microsoft.com/office/drawing/2014/main" id="{C7743F88-B13E-65D0-5664-BBA1D95CACFD}"/>
                  </a:ext>
                </a:extLst>
              </p:cNvPr>
              <p:cNvSpPr>
                <a:spLocks noChangeArrowheads="1"/>
              </p:cNvSpPr>
              <p:nvPr/>
            </p:nvSpPr>
            <p:spPr bwMode="auto">
              <a:xfrm>
                <a:off x="1947" y="1833"/>
                <a:ext cx="697" cy="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1125" tIns="55562" rIns="111125" bIns="55562">
                <a:spAutoFit/>
              </a:bodyPr>
              <a:lstStyle>
                <a:lvl1pPr algn="l" defTabSz="1323975">
                  <a:spcBef>
                    <a:spcPct val="0"/>
                  </a:spcBef>
                  <a:defRPr>
                    <a:solidFill>
                      <a:schemeClr val="tx1"/>
                    </a:solidFill>
                    <a:latin typeface="Arial" panose="020B0604020202020204" pitchFamily="34" charset="0"/>
                    <a:ea typeface="宋体" panose="02010600030101010101" pitchFamily="2" charset="-122"/>
                  </a:defRPr>
                </a:lvl1pPr>
                <a:lvl2pPr marL="550863" algn="l" defTabSz="1323975">
                  <a:spcBef>
                    <a:spcPct val="0"/>
                  </a:spcBef>
                  <a:defRPr>
                    <a:solidFill>
                      <a:schemeClr val="tx1"/>
                    </a:solidFill>
                    <a:latin typeface="Arial" panose="020B0604020202020204" pitchFamily="34" charset="0"/>
                    <a:ea typeface="宋体" panose="02010600030101010101" pitchFamily="2" charset="-122"/>
                  </a:defRPr>
                </a:lvl2pPr>
                <a:lvl3pPr marL="1100138" algn="l" defTabSz="1323975">
                  <a:spcBef>
                    <a:spcPct val="0"/>
                  </a:spcBef>
                  <a:defRPr>
                    <a:solidFill>
                      <a:schemeClr val="tx1"/>
                    </a:solidFill>
                    <a:latin typeface="Arial" panose="020B0604020202020204" pitchFamily="34" charset="0"/>
                    <a:ea typeface="宋体" panose="02010600030101010101" pitchFamily="2" charset="-122"/>
                  </a:defRPr>
                </a:lvl3pPr>
                <a:lvl4pPr marL="1651000" algn="l" defTabSz="1323975">
                  <a:spcBef>
                    <a:spcPct val="0"/>
                  </a:spcBef>
                  <a:defRPr>
                    <a:solidFill>
                      <a:schemeClr val="tx1"/>
                    </a:solidFill>
                    <a:latin typeface="Arial" panose="020B0604020202020204" pitchFamily="34" charset="0"/>
                    <a:ea typeface="宋体" panose="02010600030101010101" pitchFamily="2" charset="-122"/>
                  </a:defRPr>
                </a:lvl4pPr>
                <a:lvl5pPr marL="2201863" algn="l" defTabSz="1323975">
                  <a:spcBef>
                    <a:spcPct val="0"/>
                  </a:spcBef>
                  <a:defRPr>
                    <a:solidFill>
                      <a:schemeClr val="tx1"/>
                    </a:solidFill>
                    <a:latin typeface="Arial" panose="020B0604020202020204" pitchFamily="34" charset="0"/>
                    <a:ea typeface="宋体" panose="02010600030101010101" pitchFamily="2" charset="-122"/>
                  </a:defRPr>
                </a:lvl5pPr>
                <a:lvl6pPr marL="26590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162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734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30663" defTabSz="1323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dirty="0">
                    <a:latin typeface="黑体" panose="02010609060101010101" pitchFamily="49" charset="-122"/>
                    <a:ea typeface="黑体" panose="02010609060101010101" pitchFamily="49" charset="-122"/>
                  </a:rPr>
                  <a:t>干粘土</a:t>
                </a:r>
              </a:p>
            </p:txBody>
          </p:sp>
        </p:grpSp>
      </p:grpSp>
      <p:grpSp>
        <p:nvGrpSpPr>
          <p:cNvPr id="79" name="Group 104">
            <a:extLst>
              <a:ext uri="{FF2B5EF4-FFF2-40B4-BE49-F238E27FC236}">
                <a16:creationId xmlns:a16="http://schemas.microsoft.com/office/drawing/2014/main" id="{7304A0F3-192C-7BB2-9E6D-F68A10DD9EE8}"/>
              </a:ext>
            </a:extLst>
          </p:cNvPr>
          <p:cNvGrpSpPr>
            <a:grpSpLocks/>
          </p:cNvGrpSpPr>
          <p:nvPr/>
        </p:nvGrpSpPr>
        <p:grpSpPr bwMode="auto">
          <a:xfrm>
            <a:off x="7715285" y="2851287"/>
            <a:ext cx="3721100" cy="3670183"/>
            <a:chOff x="3648" y="664"/>
            <a:chExt cx="2344" cy="2433"/>
          </a:xfrm>
        </p:grpSpPr>
        <p:sp>
          <p:nvSpPr>
            <p:cNvPr id="80" name="Rectangle 103">
              <a:extLst>
                <a:ext uri="{FF2B5EF4-FFF2-40B4-BE49-F238E27FC236}">
                  <a16:creationId xmlns:a16="http://schemas.microsoft.com/office/drawing/2014/main" id="{B98F6EF8-58A3-603E-3E8C-4EA811375960}"/>
                </a:ext>
              </a:extLst>
            </p:cNvPr>
            <p:cNvSpPr>
              <a:spLocks noChangeArrowheads="1"/>
            </p:cNvSpPr>
            <p:nvPr/>
          </p:nvSpPr>
          <p:spPr bwMode="auto">
            <a:xfrm>
              <a:off x="3648" y="664"/>
              <a:ext cx="2344" cy="2433"/>
            </a:xfrm>
            <a:prstGeom prst="rect">
              <a:avLst/>
            </a:prstGeom>
            <a:solidFill>
              <a:srgbClr val="FFFFCC"/>
            </a:solidFill>
            <a:ln w="12700" algn="ctr">
              <a:solidFill>
                <a:schemeClr val="tx1"/>
              </a:solidFill>
              <a:miter lim="800000"/>
              <a:headEnd/>
              <a:tailEnd/>
            </a:ln>
            <a:effectLst/>
            <a:extLst>
              <a:ext uri="{AF507438-7753-43E0-B8FC-AC1667EBCBE1}">
                <a14:hiddenEffects xmlns:a14="http://schemas.microsoft.com/office/drawing/2010/main">
                  <a:effectLst>
                    <a:outerShdw dist="56796" dir="3806097"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81" name="Object 3">
                  <a:extLst>
                    <a:ext uri="{FF2B5EF4-FFF2-40B4-BE49-F238E27FC236}">
                      <a16:creationId xmlns:a16="http://schemas.microsoft.com/office/drawing/2014/main" id="{19505A99-CCC3-D6D8-8199-9B8FB732DB0B}"/>
                    </a:ext>
                  </a:extLst>
                </p:cNvPr>
                <p:cNvSpPr txBox="1"/>
                <p:nvPr/>
              </p:nvSpPr>
              <p:spPr bwMode="auto">
                <a:xfrm>
                  <a:off x="3956" y="856"/>
                  <a:ext cx="1557" cy="418"/>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1200" i="1">
                            <a:solidFill>
                              <a:srgbClr val="000000"/>
                            </a:solidFill>
                            <a:latin typeface="Cambria Math" panose="02040503050406030204" pitchFamily="18" charset="0"/>
                          </a:rPr>
                          <m:t>𝑀𝐶𝐵𝑊</m:t>
                        </m:r>
                        <m:r>
                          <a:rPr lang="zh-CN" altLang="en-US" sz="1200" i="1">
                            <a:solidFill>
                              <a:srgbClr val="000000"/>
                            </a:solidFill>
                            <a:latin typeface="Cambria Math" panose="02040503050406030204" pitchFamily="18" charset="0"/>
                          </a:rPr>
                          <m:t>=</m:t>
                        </m:r>
                        <m:nary>
                          <m:naryPr>
                            <m:subHide m:val="on"/>
                            <m:ctrlPr>
                              <a:rPr lang="zh-CN" altLang="en-US" sz="1200" i="1">
                                <a:solidFill>
                                  <a:srgbClr val="000000"/>
                                </a:solidFill>
                                <a:latin typeface="Cambria Math" panose="02040503050406030204" pitchFamily="18" charset="0"/>
                              </a:rPr>
                            </m:ctrlPr>
                          </m:naryPr>
                          <m:sub/>
                          <m:sup>
                            <m:r>
                              <a:rPr lang="zh-CN" altLang="en-US" sz="1200" i="1">
                                <a:solidFill>
                                  <a:srgbClr val="000000"/>
                                </a:solidFill>
                                <a:latin typeface="Cambria Math" panose="02040503050406030204" pitchFamily="18" charset="0"/>
                              </a:rPr>
                              <m:t>∫</m:t>
                            </m:r>
                          </m:sup>
                          <m:e>
                            <m:sSubSup>
                              <m:sSubSupPr>
                                <m:ctrlPr>
                                  <a:rPr lang="zh-CN" altLang="en-US" sz="1200" i="1">
                                    <a:solidFill>
                                      <a:srgbClr val="000000"/>
                                    </a:solidFill>
                                    <a:latin typeface="Cambria Math" panose="02040503050406030204" pitchFamily="18" charset="0"/>
                                  </a:rPr>
                                </m:ctrlPr>
                              </m:sSubSupPr>
                              <m:e/>
                              <m:sub>
                                <m:r>
                                  <a:rPr lang="zh-CN" altLang="en-US" sz="1200" i="1">
                                    <a:solidFill>
                                      <a:srgbClr val="000000"/>
                                    </a:solidFill>
                                    <a:latin typeface="Cambria Math" panose="02040503050406030204" pitchFamily="18" charset="0"/>
                                  </a:rPr>
                                  <m:t>𝑇</m:t>
                                </m:r>
                                <m:r>
                                  <m:rPr>
                                    <m:sty m:val="p"/>
                                  </m:rPr>
                                  <a:rPr lang="zh-CN" altLang="en-US" sz="1200" i="0">
                                    <a:solidFill>
                                      <a:srgbClr val="000000"/>
                                    </a:solidFill>
                                    <a:latin typeface="Cambria Math" panose="02040503050406030204" pitchFamily="18" charset="0"/>
                                  </a:rPr>
                                  <m:t>min</m:t>
                                </m:r>
                              </m:sub>
                              <m:sup>
                                <m:sSub>
                                  <m:sSubPr>
                                    <m:ctrlPr>
                                      <a:rPr lang="zh-CN" altLang="en-US" sz="1200" i="1">
                                        <a:solidFill>
                                          <a:srgbClr val="000000"/>
                                        </a:solidFill>
                                        <a:latin typeface="Cambria Math" panose="02040503050406030204" pitchFamily="18" charset="0"/>
                                      </a:rPr>
                                    </m:ctrlPr>
                                  </m:sSubPr>
                                  <m:e>
                                    <m:sSub>
                                      <m:sSubPr>
                                        <m:ctrlPr>
                                          <a:rPr lang="zh-CN" altLang="en-US" sz="1200" i="1">
                                            <a:solidFill>
                                              <a:srgbClr val="000000"/>
                                            </a:solidFill>
                                            <a:latin typeface="Cambria Math" panose="02040503050406030204" pitchFamily="18" charset="0"/>
                                          </a:rPr>
                                        </m:ctrlPr>
                                      </m:sSubPr>
                                      <m:e>
                                        <m:r>
                                          <a:rPr lang="zh-CN" altLang="en-US" sz="1200" i="1">
                                            <a:solidFill>
                                              <a:srgbClr val="000000"/>
                                            </a:solidFill>
                                            <a:latin typeface="Cambria Math" panose="02040503050406030204" pitchFamily="18" charset="0"/>
                                          </a:rPr>
                                          <m:t>4</m:t>
                                        </m:r>
                                      </m:e>
                                      <m:sub>
                                        <m:r>
                                          <a:rPr lang="zh-CN" altLang="en-US" sz="1200" i="1">
                                            <a:solidFill>
                                              <a:srgbClr val="000000"/>
                                            </a:solidFill>
                                            <a:latin typeface="Cambria Math" panose="02040503050406030204" pitchFamily="18" charset="0"/>
                                          </a:rPr>
                                          <m:t>2</m:t>
                                        </m:r>
                                      </m:sub>
                                    </m:sSub>
                                  </m:e>
                                  <m:sub>
                                    <m:r>
                                      <a:rPr lang="zh-CN" altLang="en-US" sz="1200" i="1">
                                        <a:solidFill>
                                          <a:srgbClr val="000000"/>
                                        </a:solidFill>
                                        <a:latin typeface="Cambria Math" panose="02040503050406030204" pitchFamily="18" charset="0"/>
                                      </a:rPr>
                                      <m:t>2</m:t>
                                    </m:r>
                                  </m:sub>
                                </m:sSub>
                              </m:sup>
                            </m:sSubSup>
                          </m:e>
                        </m:nary>
                      </m:oMath>
                    </m:oMathPara>
                  </a14:m>
                  <a:endParaRPr lang="zh-CN" altLang="en-US" sz="1200" dirty="0"/>
                </a:p>
              </p:txBody>
            </p:sp>
          </mc:Choice>
          <mc:Fallback xmlns="">
            <p:sp>
              <p:nvSpPr>
                <p:cNvPr id="5" name="Object 3">
                  <a:extLst>
                    <a:ext uri="{FF2B5EF4-FFF2-40B4-BE49-F238E27FC236}">
                      <a16:creationId xmlns:a16="http://schemas.microsoft.com/office/drawing/2014/main" id="{1A3D1224-97C8-DA6B-962E-22031F0EC533}"/>
                    </a:ext>
                  </a:extLst>
                </p:cNvPr>
                <p:cNvSpPr txBox="1">
                  <a:spLocks noRot="1" noChangeAspect="1" noMove="1" noResize="1" noEditPoints="1" noAdjustHandles="1" noChangeArrowheads="1" noChangeShapeType="1" noTextEdit="1"/>
                </p:cNvSpPr>
                <p:nvPr/>
              </p:nvSpPr>
              <p:spPr bwMode="auto">
                <a:xfrm>
                  <a:off x="3956" y="856"/>
                  <a:ext cx="1557" cy="418"/>
                </a:xfrm>
                <a:prstGeom prst="rect">
                  <a:avLst/>
                </a:prstGeom>
                <a:blipFill>
                  <a:blip r:embed="rId3"/>
                  <a:stretch>
                    <a:fillRect t="-109615" b="-154808"/>
                  </a:stretch>
                </a:blipFill>
              </p:spPr>
              <p:txBody>
                <a:bodyPr/>
                <a:lstStyle/>
                <a:p>
                  <a:r>
                    <a:rPr lang="zh-CN" altLang="en-US">
                      <a:noFill/>
                    </a:rPr>
                    <a:t> </a:t>
                  </a:r>
                </a:p>
              </p:txBody>
            </p:sp>
          </mc:Fallback>
        </mc:AlternateContent>
        <p:sp>
          <p:nvSpPr>
            <p:cNvPr id="82" name="Text Box 4">
              <a:extLst>
                <a:ext uri="{FF2B5EF4-FFF2-40B4-BE49-F238E27FC236}">
                  <a16:creationId xmlns:a16="http://schemas.microsoft.com/office/drawing/2014/main" id="{0A8CE859-FF62-948D-6A39-65B732010086}"/>
                </a:ext>
              </a:extLst>
            </p:cNvPr>
            <p:cNvSpPr txBox="1">
              <a:spLocks noChangeArrowheads="1"/>
            </p:cNvSpPr>
            <p:nvPr/>
          </p:nvSpPr>
          <p:spPr bwMode="auto">
            <a:xfrm>
              <a:off x="3780" y="736"/>
              <a:ext cx="959" cy="182"/>
            </a:xfrm>
            <a:prstGeom prst="rect">
              <a:avLst/>
            </a:prstGeom>
            <a:noFill/>
            <a:ln>
              <a:noFill/>
            </a:ln>
            <a:effectLst/>
            <a:extLst>
              <a:ext uri="{909E8E84-426E-40DD-AFC4-6F175D3DCCD1}">
                <a14:hiddenFill xmlns:a14="http://schemas.microsoft.com/office/drawing/2010/main">
                  <a:gradFill rotWithShape="0">
                    <a:gsLst>
                      <a:gs pos="0">
                        <a:srgbClr val="BD1535"/>
                      </a:gs>
                      <a:gs pos="100000">
                        <a:srgbClr val="BD1535">
                          <a:gamma/>
                          <a:shade val="28627"/>
                          <a:invGamma/>
                        </a:srgbClr>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200">
                  <a:solidFill>
                    <a:srgbClr val="FF3300"/>
                  </a:solidFill>
                  <a:latin typeface="Lucida Sans Unicode" panose="020B0602030504020204" pitchFamily="34" charset="0"/>
                  <a:ea typeface="宋体" panose="02010600030101010101" pitchFamily="2" charset="-122"/>
                </a:rPr>
                <a:t>粘土束缚流体</a:t>
              </a:r>
            </a:p>
          </p:txBody>
        </p:sp>
        <mc:AlternateContent xmlns:mc="http://schemas.openxmlformats.org/markup-compatibility/2006" xmlns:a14="http://schemas.microsoft.com/office/drawing/2010/main">
          <mc:Choice Requires="a14">
            <p:sp>
              <p:nvSpPr>
                <p:cNvPr id="83" name="Object 5">
                  <a:extLst>
                    <a:ext uri="{FF2B5EF4-FFF2-40B4-BE49-F238E27FC236}">
                      <a16:creationId xmlns:a16="http://schemas.microsoft.com/office/drawing/2014/main" id="{51F7D92D-D464-79AA-7F7B-65DC6B2059FE}"/>
                    </a:ext>
                  </a:extLst>
                </p:cNvPr>
                <p:cNvSpPr txBox="1"/>
                <p:nvPr/>
              </p:nvSpPr>
              <p:spPr bwMode="auto">
                <a:xfrm>
                  <a:off x="4008" y="2340"/>
                  <a:ext cx="1838" cy="257"/>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1100" i="1">
                            <a:solidFill>
                              <a:srgbClr val="000000"/>
                            </a:solidFill>
                            <a:latin typeface="Cambria Math" panose="02040503050406030204" pitchFamily="18" charset="0"/>
                          </a:rPr>
                          <m:t>𝑀𝑃𝐻𝐸</m:t>
                        </m:r>
                        <m:r>
                          <a:rPr lang="zh-CN" altLang="en-US" sz="1100" i="1">
                            <a:solidFill>
                              <a:srgbClr val="000000"/>
                            </a:solidFill>
                            <a:latin typeface="Cambria Math" panose="02040503050406030204" pitchFamily="18" charset="0"/>
                          </a:rPr>
                          <m:t>=</m:t>
                        </m:r>
                        <m:sSub>
                          <m:sSubPr>
                            <m:ctrlPr>
                              <a:rPr lang="zh-CN" altLang="en-US" sz="1100" i="1">
                                <a:solidFill>
                                  <a:srgbClr val="000000"/>
                                </a:solidFill>
                                <a:latin typeface="Cambria Math" panose="02040503050406030204" pitchFamily="18" charset="0"/>
                              </a:rPr>
                            </m:ctrlPr>
                          </m:sSubPr>
                          <m:e>
                            <m:r>
                              <m:rPr>
                                <m:sty m:val="p"/>
                              </m:rPr>
                              <a:rPr lang="zh-CN" altLang="en-US" sz="1100" i="1">
                                <a:solidFill>
                                  <a:srgbClr val="000000"/>
                                </a:solidFill>
                                <a:latin typeface="Cambria Math" panose="02040503050406030204" pitchFamily="18" charset="0"/>
                              </a:rPr>
                              <m:t>Φ</m:t>
                            </m:r>
                          </m:e>
                          <m:sub>
                            <m:r>
                              <a:rPr lang="zh-CN" altLang="en-US" sz="1100" i="1">
                                <a:solidFill>
                                  <a:srgbClr val="000000"/>
                                </a:solidFill>
                                <a:latin typeface="Cambria Math" panose="02040503050406030204" pitchFamily="18" charset="0"/>
                              </a:rPr>
                              <m:t>𝑒</m:t>
                            </m:r>
                          </m:sub>
                        </m:sSub>
                        <m:r>
                          <a:rPr lang="zh-CN" altLang="en-US" sz="1100" i="1">
                            <a:solidFill>
                              <a:srgbClr val="000000"/>
                            </a:solidFill>
                            <a:latin typeface="Cambria Math" panose="02040503050406030204" pitchFamily="18" charset="0"/>
                          </a:rPr>
                          <m:t>=</m:t>
                        </m:r>
                        <m:nary>
                          <m:naryPr>
                            <m:subHide m:val="on"/>
                            <m:supHide m:val="on"/>
                            <m:ctrlPr>
                              <a:rPr lang="zh-CN" altLang="en-US" sz="1100" i="1">
                                <a:solidFill>
                                  <a:srgbClr val="000000"/>
                                </a:solidFill>
                                <a:latin typeface="Cambria Math" panose="02040503050406030204" pitchFamily="18" charset="0"/>
                              </a:rPr>
                            </m:ctrlPr>
                          </m:naryPr>
                          <m:sub/>
                          <m:sup/>
                          <m:e>
                            <m:sSubSup>
                              <m:sSubSupPr>
                                <m:ctrlPr>
                                  <a:rPr lang="zh-CN" altLang="en-US" sz="1100" i="1">
                                    <a:solidFill>
                                      <a:srgbClr val="000000"/>
                                    </a:solidFill>
                                    <a:latin typeface="Cambria Math" panose="02040503050406030204" pitchFamily="18" charset="0"/>
                                  </a:rPr>
                                </m:ctrlPr>
                              </m:sSubSupPr>
                              <m:e/>
                              <m:sub>
                                <m:r>
                                  <a:rPr lang="zh-CN" altLang="en-US" sz="1100" i="1">
                                    <a:solidFill>
                                      <a:srgbClr val="000000"/>
                                    </a:solidFill>
                                    <a:latin typeface="Cambria Math" panose="02040503050406030204" pitchFamily="18" charset="0"/>
                                  </a:rPr>
                                  <m:t>4</m:t>
                                </m:r>
                              </m:sub>
                              <m:sup>
                                <m:sSub>
                                  <m:sSubPr>
                                    <m:ctrlPr>
                                      <a:rPr lang="zh-CN" altLang="en-US" sz="1100" i="1">
                                        <a:solidFill>
                                          <a:srgbClr val="000000"/>
                                        </a:solidFill>
                                        <a:latin typeface="Cambria Math" panose="02040503050406030204" pitchFamily="18" charset="0"/>
                                      </a:rPr>
                                    </m:ctrlPr>
                                  </m:sSubPr>
                                  <m:e>
                                    <m:r>
                                      <a:rPr lang="zh-CN" altLang="en-US" sz="1100" i="1">
                                        <a:solidFill>
                                          <a:srgbClr val="000000"/>
                                        </a:solidFill>
                                        <a:latin typeface="Cambria Math" panose="02040503050406030204" pitchFamily="18" charset="0"/>
                                      </a:rPr>
                                      <m:t>𝑇</m:t>
                                    </m:r>
                                  </m:e>
                                  <m:sub>
                                    <m:r>
                                      <a:rPr lang="zh-CN" altLang="en-US" sz="1100" i="1">
                                        <a:solidFill>
                                          <a:srgbClr val="000000"/>
                                        </a:solidFill>
                                        <a:latin typeface="Cambria Math" panose="02040503050406030204" pitchFamily="18" charset="0"/>
                                      </a:rPr>
                                      <m:t>𝑀𝐴𝑋</m:t>
                                    </m:r>
                                  </m:sub>
                                </m:sSub>
                              </m:sup>
                            </m:sSubSup>
                            <m:r>
                              <a:rPr lang="zh-CN" altLang="en-US" sz="1100" i="1">
                                <a:solidFill>
                                  <a:srgbClr val="000000"/>
                                </a:solidFill>
                                <a:latin typeface="Cambria Math" panose="02040503050406030204" pitchFamily="18" charset="0"/>
                              </a:rPr>
                              <m:t>𝑆</m:t>
                            </m:r>
                            <m:r>
                              <a:rPr lang="zh-CN" altLang="en-US" sz="1100" i="1">
                                <a:solidFill>
                                  <a:srgbClr val="000000"/>
                                </a:solidFill>
                                <a:latin typeface="Cambria Math" panose="02040503050406030204" pitchFamily="18" charset="0"/>
                              </a:rPr>
                              <m:t>(</m:t>
                            </m:r>
                            <m:sSub>
                              <m:sSubPr>
                                <m:ctrlPr>
                                  <a:rPr lang="zh-CN" altLang="en-US" sz="1100" i="1">
                                    <a:solidFill>
                                      <a:srgbClr val="000000"/>
                                    </a:solidFill>
                                    <a:latin typeface="Cambria Math" panose="02040503050406030204" pitchFamily="18" charset="0"/>
                                  </a:rPr>
                                </m:ctrlPr>
                              </m:sSubPr>
                              <m:e>
                                <m:r>
                                  <a:rPr lang="zh-CN" altLang="en-US" sz="1100" i="1">
                                    <a:solidFill>
                                      <a:srgbClr val="000000"/>
                                    </a:solidFill>
                                    <a:latin typeface="Cambria Math" panose="02040503050406030204" pitchFamily="18" charset="0"/>
                                  </a:rPr>
                                  <m:t>𝑇</m:t>
                                </m:r>
                              </m:e>
                              <m:sub>
                                <m:r>
                                  <a:rPr lang="zh-CN" altLang="en-US" sz="1100" i="1">
                                    <a:solidFill>
                                      <a:srgbClr val="000000"/>
                                    </a:solidFill>
                                    <a:latin typeface="Cambria Math" panose="02040503050406030204" pitchFamily="18" charset="0"/>
                                  </a:rPr>
                                  <m:t>2</m:t>
                                </m:r>
                              </m:sub>
                            </m:sSub>
                            <m:r>
                              <a:rPr lang="zh-CN" altLang="en-US" sz="1100" i="1">
                                <a:solidFill>
                                  <a:srgbClr val="000000"/>
                                </a:solidFill>
                                <a:latin typeface="Cambria Math" panose="02040503050406030204" pitchFamily="18" charset="0"/>
                              </a:rPr>
                              <m:t>)</m:t>
                            </m:r>
                            <m:r>
                              <a:rPr lang="zh-CN" altLang="en-US" sz="1100" i="1">
                                <a:solidFill>
                                  <a:srgbClr val="000000"/>
                                </a:solidFill>
                                <a:latin typeface="Cambria Math" panose="02040503050406030204" pitchFamily="18" charset="0"/>
                              </a:rPr>
                              <m:t>𝑑</m:t>
                            </m:r>
                            <m:sSub>
                              <m:sSubPr>
                                <m:ctrlPr>
                                  <a:rPr lang="zh-CN" altLang="en-US" sz="1100" i="1">
                                    <a:solidFill>
                                      <a:srgbClr val="000000"/>
                                    </a:solidFill>
                                    <a:latin typeface="Cambria Math" panose="02040503050406030204" pitchFamily="18" charset="0"/>
                                  </a:rPr>
                                </m:ctrlPr>
                              </m:sSubPr>
                              <m:e>
                                <m:r>
                                  <a:rPr lang="zh-CN" altLang="en-US" sz="1100" i="1">
                                    <a:solidFill>
                                      <a:srgbClr val="000000"/>
                                    </a:solidFill>
                                    <a:latin typeface="Cambria Math" panose="02040503050406030204" pitchFamily="18" charset="0"/>
                                  </a:rPr>
                                  <m:t>𝑇</m:t>
                                </m:r>
                              </m:e>
                              <m:sub>
                                <m:r>
                                  <a:rPr lang="zh-CN" altLang="en-US" sz="1100" i="1">
                                    <a:solidFill>
                                      <a:srgbClr val="000000"/>
                                    </a:solidFill>
                                    <a:latin typeface="Cambria Math" panose="02040503050406030204" pitchFamily="18" charset="0"/>
                                  </a:rPr>
                                  <m:t>2</m:t>
                                </m:r>
                              </m:sub>
                            </m:sSub>
                          </m:e>
                        </m:nary>
                      </m:oMath>
                    </m:oMathPara>
                  </a14:m>
                  <a:endParaRPr lang="zh-CN" altLang="en-US" sz="1100" dirty="0"/>
                </a:p>
              </p:txBody>
            </p:sp>
          </mc:Choice>
          <mc:Fallback xmlns="">
            <p:sp>
              <p:nvSpPr>
                <p:cNvPr id="7" name="Object 5">
                  <a:extLst>
                    <a:ext uri="{FF2B5EF4-FFF2-40B4-BE49-F238E27FC236}">
                      <a16:creationId xmlns:a16="http://schemas.microsoft.com/office/drawing/2014/main" id="{83B58505-EB0F-0BED-C8FF-66C9BD6B7F87}"/>
                    </a:ext>
                  </a:extLst>
                </p:cNvPr>
                <p:cNvSpPr txBox="1">
                  <a:spLocks noRot="1" noChangeAspect="1" noMove="1" noResize="1" noEditPoints="1" noAdjustHandles="1" noChangeArrowheads="1" noChangeShapeType="1" noTextEdit="1"/>
                </p:cNvSpPr>
                <p:nvPr/>
              </p:nvSpPr>
              <p:spPr bwMode="auto">
                <a:xfrm>
                  <a:off x="4008" y="2340"/>
                  <a:ext cx="1838" cy="257"/>
                </a:xfrm>
                <a:prstGeom prst="rect">
                  <a:avLst/>
                </a:prstGeom>
                <a:blipFill>
                  <a:blip r:embed="rId4"/>
                  <a:stretch>
                    <a:fillRect t="-173438" b="-264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Object 6">
                  <a:extLst>
                    <a:ext uri="{FF2B5EF4-FFF2-40B4-BE49-F238E27FC236}">
                      <a16:creationId xmlns:a16="http://schemas.microsoft.com/office/drawing/2014/main" id="{6EB90B98-9EBF-3C2D-45D8-34EC543E85B9}"/>
                    </a:ext>
                  </a:extLst>
                </p:cNvPr>
                <p:cNvSpPr txBox="1"/>
                <p:nvPr/>
              </p:nvSpPr>
              <p:spPr bwMode="auto">
                <a:xfrm>
                  <a:off x="3956" y="1346"/>
                  <a:ext cx="1881" cy="369"/>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1400" i="1">
                            <a:solidFill>
                              <a:srgbClr val="000000"/>
                            </a:solidFill>
                            <a:latin typeface="Cambria Math" panose="02040503050406030204" pitchFamily="18" charset="0"/>
                          </a:rPr>
                          <m:t>𝑀𝐵𝑉𝐼</m:t>
                        </m:r>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m:rPr>
                                <m:sty m:val="p"/>
                              </m:rPr>
                              <a:rPr lang="zh-CN" altLang="en-US" sz="1400" i="1">
                                <a:solidFill>
                                  <a:srgbClr val="000000"/>
                                </a:solidFill>
                                <a:latin typeface="Cambria Math" panose="02040503050406030204" pitchFamily="18" charset="0"/>
                              </a:rPr>
                              <m:t>Φ</m:t>
                            </m:r>
                          </m:e>
                          <m:sub>
                            <m:r>
                              <a:rPr lang="zh-CN" altLang="en-US" sz="1400" i="1">
                                <a:solidFill>
                                  <a:srgbClr val="000000"/>
                                </a:solidFill>
                                <a:latin typeface="Cambria Math" panose="02040503050406030204" pitchFamily="18" charset="0"/>
                              </a:rPr>
                              <m:t>𝐵</m:t>
                            </m:r>
                          </m:sub>
                        </m:sSub>
                        <m:r>
                          <a:rPr lang="zh-CN" altLang="en-US" sz="1400" i="1">
                            <a:solidFill>
                              <a:srgbClr val="000000"/>
                            </a:solidFill>
                            <a:latin typeface="Cambria Math" panose="02040503050406030204" pitchFamily="18" charset="0"/>
                          </a:rPr>
                          <m:t>=</m:t>
                        </m:r>
                        <m:nary>
                          <m:naryPr>
                            <m:subHide m:val="on"/>
                            <m:supHide m:val="on"/>
                            <m:ctrlPr>
                              <a:rPr lang="zh-CN" altLang="en-US" sz="1400" i="1">
                                <a:solidFill>
                                  <a:srgbClr val="000000"/>
                                </a:solidFill>
                                <a:latin typeface="Cambria Math" panose="02040503050406030204" pitchFamily="18" charset="0"/>
                              </a:rPr>
                            </m:ctrlPr>
                          </m:naryPr>
                          <m:sub/>
                          <m:sup/>
                          <m:e>
                            <m:sSubSup>
                              <m:sSubSupPr>
                                <m:ctrlPr>
                                  <a:rPr lang="zh-CN" altLang="en-US" sz="1400" i="1">
                                    <a:solidFill>
                                      <a:srgbClr val="000000"/>
                                    </a:solidFill>
                                    <a:latin typeface="Cambria Math" panose="02040503050406030204" pitchFamily="18" charset="0"/>
                                  </a:rPr>
                                </m:ctrlPr>
                              </m:sSubSupPr>
                              <m:e/>
                              <m:sub>
                                <m:r>
                                  <a:rPr lang="zh-CN" altLang="en-US" sz="1400" i="1">
                                    <a:solidFill>
                                      <a:srgbClr val="000000"/>
                                    </a:solidFill>
                                    <a:latin typeface="Cambria Math" panose="02040503050406030204" pitchFamily="18" charset="0"/>
                                  </a:rPr>
                                  <m:t>4</m:t>
                                </m:r>
                              </m:sub>
                              <m:sup>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𝑇</m:t>
                                    </m:r>
                                  </m:e>
                                  <m:sub>
                                    <m:r>
                                      <a:rPr lang="zh-CN" altLang="en-US" sz="1400" i="1">
                                        <a:solidFill>
                                          <a:srgbClr val="000000"/>
                                        </a:solidFill>
                                        <a:latin typeface="Cambria Math" panose="02040503050406030204" pitchFamily="18" charset="0"/>
                                      </a:rPr>
                                      <m:t>2</m:t>
                                    </m:r>
                                    <m:r>
                                      <a:rPr lang="zh-CN" altLang="en-US" sz="1400" i="1">
                                        <a:solidFill>
                                          <a:srgbClr val="000000"/>
                                        </a:solidFill>
                                        <a:latin typeface="Cambria Math" panose="02040503050406030204" pitchFamily="18" charset="0"/>
                                      </a:rPr>
                                      <m:t>𝑐𝑢𝑡𝑜𝑓𝑓</m:t>
                                    </m:r>
                                  </m:sub>
                                </m:sSub>
                              </m:sup>
                            </m:sSubSup>
                            <m:r>
                              <a:rPr lang="zh-CN" altLang="en-US" sz="1400" i="1">
                                <a:solidFill>
                                  <a:srgbClr val="000000"/>
                                </a:solidFill>
                                <a:latin typeface="Cambria Math" panose="02040503050406030204" pitchFamily="18" charset="0"/>
                              </a:rPr>
                              <m:t>𝑆</m:t>
                            </m:r>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𝑇</m:t>
                                </m:r>
                              </m:e>
                              <m:sub>
                                <m:r>
                                  <a:rPr lang="zh-CN" altLang="en-US" sz="1400" i="1">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𝑑</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𝑇</m:t>
                                </m:r>
                              </m:e>
                              <m:sub>
                                <m:r>
                                  <a:rPr lang="zh-CN" altLang="en-US" sz="1400" i="1">
                                    <a:solidFill>
                                      <a:srgbClr val="000000"/>
                                    </a:solidFill>
                                    <a:latin typeface="Cambria Math" panose="02040503050406030204" pitchFamily="18" charset="0"/>
                                  </a:rPr>
                                  <m:t>2</m:t>
                                </m:r>
                              </m:sub>
                            </m:sSub>
                          </m:e>
                        </m:nary>
                      </m:oMath>
                    </m:oMathPara>
                  </a14:m>
                  <a:endParaRPr lang="zh-CN" altLang="en-US" sz="1400" dirty="0"/>
                </a:p>
              </p:txBody>
            </p:sp>
          </mc:Choice>
          <mc:Fallback xmlns="">
            <p:sp>
              <p:nvSpPr>
                <p:cNvPr id="8" name="Object 6">
                  <a:extLst>
                    <a:ext uri="{FF2B5EF4-FFF2-40B4-BE49-F238E27FC236}">
                      <a16:creationId xmlns:a16="http://schemas.microsoft.com/office/drawing/2014/main" id="{9EB6EB3B-FB7B-9BD6-9ADD-42DDCE166BCD}"/>
                    </a:ext>
                  </a:extLst>
                </p:cNvPr>
                <p:cNvSpPr txBox="1">
                  <a:spLocks noRot="1" noChangeAspect="1" noMove="1" noResize="1" noEditPoints="1" noAdjustHandles="1" noChangeArrowheads="1" noChangeShapeType="1" noTextEdit="1"/>
                </p:cNvSpPr>
                <p:nvPr/>
              </p:nvSpPr>
              <p:spPr bwMode="auto">
                <a:xfrm>
                  <a:off x="3956" y="1346"/>
                  <a:ext cx="1881" cy="369"/>
                </a:xfrm>
                <a:prstGeom prst="rect">
                  <a:avLst/>
                </a:prstGeom>
                <a:blipFill>
                  <a:blip r:embed="rId5"/>
                  <a:stretch>
                    <a:fillRect t="-155435" b="-217391"/>
                  </a:stretch>
                </a:blipFill>
              </p:spPr>
              <p:txBody>
                <a:bodyPr/>
                <a:lstStyle/>
                <a:p>
                  <a:r>
                    <a:rPr lang="zh-CN" altLang="en-US">
                      <a:noFill/>
                    </a:rPr>
                    <a:t> </a:t>
                  </a:r>
                </a:p>
              </p:txBody>
            </p:sp>
          </mc:Fallback>
        </mc:AlternateContent>
        <p:sp>
          <p:nvSpPr>
            <p:cNvPr id="85" name="Rectangle 7">
              <a:extLst>
                <a:ext uri="{FF2B5EF4-FFF2-40B4-BE49-F238E27FC236}">
                  <a16:creationId xmlns:a16="http://schemas.microsoft.com/office/drawing/2014/main" id="{48FDC961-3988-25DD-CD63-806DA6EDEEFC}"/>
                </a:ext>
              </a:extLst>
            </p:cNvPr>
            <p:cNvSpPr>
              <a:spLocks noChangeArrowheads="1"/>
            </p:cNvSpPr>
            <p:nvPr/>
          </p:nvSpPr>
          <p:spPr bwMode="auto">
            <a:xfrm>
              <a:off x="3817" y="2161"/>
              <a:ext cx="69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kumimoji="1" lang="zh-CN" altLang="en-US" sz="1200" dirty="0">
                  <a:solidFill>
                    <a:srgbClr val="FF3300"/>
                  </a:solidFill>
                  <a:latin typeface="Times New Roman" panose="02020603050405020304" pitchFamily="18" charset="0"/>
                </a:rPr>
                <a:t>有效孔隙体积</a:t>
              </a:r>
            </a:p>
          </p:txBody>
        </p:sp>
        <p:sp>
          <p:nvSpPr>
            <p:cNvPr id="86" name="Text Box 8">
              <a:extLst>
                <a:ext uri="{FF2B5EF4-FFF2-40B4-BE49-F238E27FC236}">
                  <a16:creationId xmlns:a16="http://schemas.microsoft.com/office/drawing/2014/main" id="{D84719E6-4293-00C5-00A0-A8F6D3234217}"/>
                </a:ext>
              </a:extLst>
            </p:cNvPr>
            <p:cNvSpPr txBox="1">
              <a:spLocks noChangeArrowheads="1"/>
            </p:cNvSpPr>
            <p:nvPr/>
          </p:nvSpPr>
          <p:spPr bwMode="auto">
            <a:xfrm>
              <a:off x="3784" y="1160"/>
              <a:ext cx="914" cy="182"/>
            </a:xfrm>
            <a:prstGeom prst="rect">
              <a:avLst/>
            </a:prstGeom>
            <a:noFill/>
            <a:ln>
              <a:noFill/>
            </a:ln>
            <a:effectLst/>
            <a:extLst>
              <a:ext uri="{909E8E84-426E-40DD-AFC4-6F175D3DCCD1}">
                <a14:hiddenFill xmlns:a14="http://schemas.microsoft.com/office/drawing/2010/main">
                  <a:gradFill rotWithShape="0">
                    <a:gsLst>
                      <a:gs pos="0">
                        <a:srgbClr val="BD1535"/>
                      </a:gs>
                      <a:gs pos="100000">
                        <a:srgbClr val="BD1535">
                          <a:gamma/>
                          <a:shade val="28627"/>
                          <a:invGamma/>
                        </a:srgbClr>
                      </a:gs>
                    </a:gsLst>
                    <a:path path="shape">
                      <a:fillToRect l="50000" t="50000" r="50000" b="50000"/>
                    </a:path>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1200">
                  <a:solidFill>
                    <a:srgbClr val="FF3300"/>
                  </a:solidFill>
                  <a:latin typeface="Lucida Sans Unicode" panose="020B0602030504020204" pitchFamily="34" charset="0"/>
                  <a:ea typeface="宋体" panose="02010600030101010101" pitchFamily="2" charset="-122"/>
                </a:rPr>
                <a:t>毛管束缚流体</a:t>
              </a:r>
            </a:p>
          </p:txBody>
        </p:sp>
        <mc:AlternateContent xmlns:mc="http://schemas.openxmlformats.org/markup-compatibility/2006" xmlns:a14="http://schemas.microsoft.com/office/drawing/2010/main">
          <mc:Choice Requires="a14">
            <p:sp>
              <p:nvSpPr>
                <p:cNvPr id="87" name="Object 9">
                  <a:extLst>
                    <a:ext uri="{FF2B5EF4-FFF2-40B4-BE49-F238E27FC236}">
                      <a16:creationId xmlns:a16="http://schemas.microsoft.com/office/drawing/2014/main" id="{0F13A32D-34D4-57BC-817E-FAB875E7E873}"/>
                    </a:ext>
                  </a:extLst>
                </p:cNvPr>
                <p:cNvSpPr txBox="1"/>
                <p:nvPr/>
              </p:nvSpPr>
              <p:spPr bwMode="auto">
                <a:xfrm>
                  <a:off x="4008" y="2758"/>
                  <a:ext cx="1786" cy="257"/>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1200" i="1">
                            <a:solidFill>
                              <a:srgbClr val="000000"/>
                            </a:solidFill>
                            <a:latin typeface="Cambria Math" panose="02040503050406030204" pitchFamily="18" charset="0"/>
                          </a:rPr>
                          <m:t>𝑀𝑆𝐼𝐺</m:t>
                        </m:r>
                        <m:r>
                          <a:rPr lang="zh-CN" altLang="en-US" sz="1200" i="1">
                            <a:solidFill>
                              <a:srgbClr val="000000"/>
                            </a:solidFill>
                            <a:latin typeface="Cambria Math" panose="02040503050406030204" pitchFamily="18" charset="0"/>
                          </a:rPr>
                          <m:t>=</m:t>
                        </m:r>
                        <m:r>
                          <m:rPr>
                            <m:sty m:val="p"/>
                          </m:rPr>
                          <a:rPr lang="zh-CN" altLang="en-US" sz="1200" i="1">
                            <a:solidFill>
                              <a:srgbClr val="000000"/>
                            </a:solidFill>
                            <a:latin typeface="Cambria Math" panose="02040503050406030204" pitchFamily="18" charset="0"/>
                          </a:rPr>
                          <m:t>Φ</m:t>
                        </m:r>
                        <m:r>
                          <a:rPr lang="zh-CN" altLang="en-US" sz="1200" i="1">
                            <a:solidFill>
                              <a:srgbClr val="000000"/>
                            </a:solidFill>
                            <a:latin typeface="Cambria Math" panose="02040503050406030204" pitchFamily="18" charset="0"/>
                          </a:rPr>
                          <m:t>𝑡</m:t>
                        </m:r>
                        <m:r>
                          <a:rPr lang="zh-CN" altLang="en-US" sz="1200" i="1">
                            <a:solidFill>
                              <a:srgbClr val="000000"/>
                            </a:solidFill>
                            <a:latin typeface="Cambria Math" panose="02040503050406030204" pitchFamily="18" charset="0"/>
                          </a:rPr>
                          <m:t>=</m:t>
                        </m:r>
                        <m:nary>
                          <m:naryPr>
                            <m:subHide m:val="on"/>
                            <m:ctrlPr>
                              <a:rPr lang="zh-CN" altLang="en-US" sz="1200" i="1">
                                <a:solidFill>
                                  <a:srgbClr val="000000"/>
                                </a:solidFill>
                                <a:latin typeface="Cambria Math" panose="02040503050406030204" pitchFamily="18" charset="0"/>
                              </a:rPr>
                            </m:ctrlPr>
                          </m:naryPr>
                          <m:sub/>
                          <m:sup>
                            <m:r>
                              <a:rPr lang="zh-CN" altLang="en-US" sz="1200" i="1">
                                <a:solidFill>
                                  <a:srgbClr val="000000"/>
                                </a:solidFill>
                                <a:latin typeface="Cambria Math" panose="02040503050406030204" pitchFamily="18" charset="0"/>
                              </a:rPr>
                              <m:t>∫</m:t>
                            </m:r>
                          </m:sup>
                          <m:e>
                            <m:sSubSup>
                              <m:sSubSupPr>
                                <m:ctrlPr>
                                  <a:rPr lang="zh-CN" altLang="en-US" sz="1200" i="1">
                                    <a:solidFill>
                                      <a:srgbClr val="000000"/>
                                    </a:solidFill>
                                    <a:latin typeface="Cambria Math" panose="02040503050406030204" pitchFamily="18" charset="0"/>
                                  </a:rPr>
                                </m:ctrlPr>
                              </m:sSubSupPr>
                              <m:e/>
                              <m:sub>
                                <m:r>
                                  <a:rPr lang="zh-CN" altLang="en-US" sz="1200" i="1">
                                    <a:solidFill>
                                      <a:srgbClr val="000000"/>
                                    </a:solidFill>
                                    <a:latin typeface="Cambria Math" panose="02040503050406030204" pitchFamily="18" charset="0"/>
                                  </a:rPr>
                                  <m:t>𝑇</m:t>
                                </m:r>
                                <m:r>
                                  <m:rPr>
                                    <m:sty m:val="p"/>
                                  </m:rPr>
                                  <a:rPr lang="zh-CN" altLang="en-US" sz="1200" i="0">
                                    <a:solidFill>
                                      <a:srgbClr val="000000"/>
                                    </a:solidFill>
                                    <a:latin typeface="Cambria Math" panose="02040503050406030204" pitchFamily="18" charset="0"/>
                                  </a:rPr>
                                  <m:t>min</m:t>
                                </m:r>
                              </m:sub>
                              <m:sup>
                                <m:sSub>
                                  <m:sSubPr>
                                    <m:ctrlPr>
                                      <a:rPr lang="zh-CN" altLang="en-US" sz="1200" i="1">
                                        <a:solidFill>
                                          <a:srgbClr val="000000"/>
                                        </a:solidFill>
                                        <a:latin typeface="Cambria Math" panose="02040503050406030204" pitchFamily="18" charset="0"/>
                                      </a:rPr>
                                    </m:ctrlPr>
                                  </m:sSubPr>
                                  <m:e>
                                    <m:sSub>
                                      <m:sSubPr>
                                        <m:ctrlPr>
                                          <a:rPr lang="zh-CN" altLang="en-US" sz="1200" i="1">
                                            <a:solidFill>
                                              <a:srgbClr val="000000"/>
                                            </a:solidFill>
                                            <a:latin typeface="Cambria Math" panose="02040503050406030204" pitchFamily="18" charset="0"/>
                                          </a:rPr>
                                        </m:ctrlPr>
                                      </m:sSubPr>
                                      <m:e>
                                        <m:sSub>
                                          <m:sSubPr>
                                            <m:ctrlPr>
                                              <a:rPr lang="zh-CN" altLang="en-US" sz="1200" i="1">
                                                <a:solidFill>
                                                  <a:srgbClr val="000000"/>
                                                </a:solidFill>
                                                <a:latin typeface="Cambria Math" panose="02040503050406030204" pitchFamily="18" charset="0"/>
                                              </a:rPr>
                                            </m:ctrlPr>
                                          </m:sSubPr>
                                          <m:e>
                                            <m:r>
                                              <a:rPr lang="zh-CN" altLang="en-US" sz="1200" i="1">
                                                <a:solidFill>
                                                  <a:srgbClr val="000000"/>
                                                </a:solidFill>
                                                <a:latin typeface="Cambria Math" panose="02040503050406030204" pitchFamily="18" charset="0"/>
                                              </a:rPr>
                                              <m:t>𝑇</m:t>
                                            </m:r>
                                          </m:e>
                                          <m:sub>
                                            <m:r>
                                              <a:rPr lang="zh-CN" altLang="en-US" sz="1200" i="1">
                                                <a:solidFill>
                                                  <a:srgbClr val="000000"/>
                                                </a:solidFill>
                                                <a:latin typeface="Cambria Math" panose="02040503050406030204" pitchFamily="18" charset="0"/>
                                              </a:rPr>
                                              <m:t>𝑀𝐴𝑋</m:t>
                                            </m:r>
                                          </m:sub>
                                        </m:sSub>
                                      </m:e>
                                      <m:sub>
                                        <m:r>
                                          <a:rPr lang="zh-CN" altLang="en-US" sz="1200" i="1">
                                            <a:solidFill>
                                              <a:srgbClr val="000000"/>
                                            </a:solidFill>
                                            <a:latin typeface="Cambria Math" panose="02040503050406030204" pitchFamily="18" charset="0"/>
                                          </a:rPr>
                                          <m:t>2</m:t>
                                        </m:r>
                                      </m:sub>
                                    </m:sSub>
                                  </m:e>
                                  <m:sub>
                                    <m:r>
                                      <a:rPr lang="zh-CN" altLang="en-US" sz="1200" i="1">
                                        <a:solidFill>
                                          <a:srgbClr val="000000"/>
                                        </a:solidFill>
                                        <a:latin typeface="Cambria Math" panose="02040503050406030204" pitchFamily="18" charset="0"/>
                                      </a:rPr>
                                      <m:t>2</m:t>
                                    </m:r>
                                  </m:sub>
                                </m:sSub>
                              </m:sup>
                            </m:sSubSup>
                          </m:e>
                        </m:nary>
                      </m:oMath>
                    </m:oMathPara>
                  </a14:m>
                  <a:endParaRPr lang="zh-CN" altLang="en-US" sz="1200" dirty="0"/>
                </a:p>
              </p:txBody>
            </p:sp>
          </mc:Choice>
          <mc:Fallback xmlns="">
            <p:sp>
              <p:nvSpPr>
                <p:cNvPr id="11" name="Object 9">
                  <a:extLst>
                    <a:ext uri="{FF2B5EF4-FFF2-40B4-BE49-F238E27FC236}">
                      <a16:creationId xmlns:a16="http://schemas.microsoft.com/office/drawing/2014/main" id="{CD9EAC75-CF9B-B30C-64DA-5A17D431E918}"/>
                    </a:ext>
                  </a:extLst>
                </p:cNvPr>
                <p:cNvSpPr txBox="1">
                  <a:spLocks noRot="1" noChangeAspect="1" noMove="1" noResize="1" noEditPoints="1" noAdjustHandles="1" noChangeArrowheads="1" noChangeShapeType="1" noTextEdit="1"/>
                </p:cNvSpPr>
                <p:nvPr/>
              </p:nvSpPr>
              <p:spPr bwMode="auto">
                <a:xfrm>
                  <a:off x="4008" y="2758"/>
                  <a:ext cx="1786" cy="257"/>
                </a:xfrm>
                <a:prstGeom prst="rect">
                  <a:avLst/>
                </a:prstGeom>
                <a:blipFill>
                  <a:blip r:embed="rId6"/>
                  <a:stretch>
                    <a:fillRect t="-178125" b="-314063"/>
                  </a:stretch>
                </a:blipFill>
              </p:spPr>
              <p:txBody>
                <a:bodyPr/>
                <a:lstStyle/>
                <a:p>
                  <a:r>
                    <a:rPr lang="zh-CN" altLang="en-US">
                      <a:noFill/>
                    </a:rPr>
                    <a:t> </a:t>
                  </a:r>
                </a:p>
              </p:txBody>
            </p:sp>
          </mc:Fallback>
        </mc:AlternateContent>
        <p:sp>
          <p:nvSpPr>
            <p:cNvPr id="88" name="Rectangle 10">
              <a:extLst>
                <a:ext uri="{FF2B5EF4-FFF2-40B4-BE49-F238E27FC236}">
                  <a16:creationId xmlns:a16="http://schemas.microsoft.com/office/drawing/2014/main" id="{0B2C7547-0F66-043E-8FA0-BEB5C5C6F473}"/>
                </a:ext>
              </a:extLst>
            </p:cNvPr>
            <p:cNvSpPr>
              <a:spLocks noChangeArrowheads="1"/>
            </p:cNvSpPr>
            <p:nvPr/>
          </p:nvSpPr>
          <p:spPr bwMode="auto">
            <a:xfrm>
              <a:off x="3842" y="2625"/>
              <a:ext cx="596"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kumimoji="1" lang="zh-CN" altLang="en-US" sz="1200" dirty="0">
                  <a:solidFill>
                    <a:srgbClr val="FF3300"/>
                  </a:solidFill>
                  <a:latin typeface="Times New Roman" panose="02020603050405020304" pitchFamily="18" charset="0"/>
                </a:rPr>
                <a:t>总孔隙体积</a:t>
              </a:r>
            </a:p>
          </p:txBody>
        </p:sp>
        <p:sp>
          <p:nvSpPr>
            <p:cNvPr id="89" name="Rectangle 24">
              <a:extLst>
                <a:ext uri="{FF2B5EF4-FFF2-40B4-BE49-F238E27FC236}">
                  <a16:creationId xmlns:a16="http://schemas.microsoft.com/office/drawing/2014/main" id="{42AD9709-F33F-357D-0B81-62DF8990D425}"/>
                </a:ext>
              </a:extLst>
            </p:cNvPr>
            <p:cNvSpPr>
              <a:spLocks noChangeArrowheads="1"/>
            </p:cNvSpPr>
            <p:nvPr/>
          </p:nvSpPr>
          <p:spPr bwMode="auto">
            <a:xfrm>
              <a:off x="3798" y="1697"/>
              <a:ext cx="692"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kumimoji="1" lang="zh-CN" altLang="en-US" sz="1200" dirty="0">
                  <a:solidFill>
                    <a:srgbClr val="FF3300"/>
                  </a:solidFill>
                  <a:latin typeface="Times New Roman" panose="02020603050405020304" pitchFamily="18" charset="0"/>
                  <a:ea typeface="宋体" panose="02010600030101010101" pitchFamily="2" charset="-122"/>
                </a:rPr>
                <a:t>可动流体体积</a:t>
              </a:r>
            </a:p>
          </p:txBody>
        </p:sp>
        <mc:AlternateContent xmlns:mc="http://schemas.openxmlformats.org/markup-compatibility/2006" xmlns:a14="http://schemas.microsoft.com/office/drawing/2010/main">
          <mc:Choice Requires="a14">
            <p:sp>
              <p:nvSpPr>
                <p:cNvPr id="90" name="Object 25">
                  <a:extLst>
                    <a:ext uri="{FF2B5EF4-FFF2-40B4-BE49-F238E27FC236}">
                      <a16:creationId xmlns:a16="http://schemas.microsoft.com/office/drawing/2014/main" id="{9E113E5E-4AC6-3677-41EA-8FA492D8AE12}"/>
                    </a:ext>
                  </a:extLst>
                </p:cNvPr>
                <p:cNvSpPr txBox="1"/>
                <p:nvPr/>
              </p:nvSpPr>
              <p:spPr bwMode="auto">
                <a:xfrm>
                  <a:off x="3964" y="1859"/>
                  <a:ext cx="1842" cy="227"/>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1100" i="1">
                            <a:solidFill>
                              <a:srgbClr val="000000"/>
                            </a:solidFill>
                            <a:latin typeface="Cambria Math" panose="02040503050406030204" pitchFamily="18" charset="0"/>
                          </a:rPr>
                          <m:t>𝑀𝐵𝑀𝑊</m:t>
                        </m:r>
                        <m:r>
                          <a:rPr lang="zh-CN" altLang="en-US" sz="1100" i="1">
                            <a:solidFill>
                              <a:srgbClr val="000000"/>
                            </a:solidFill>
                            <a:latin typeface="Cambria Math" panose="02040503050406030204" pitchFamily="18" charset="0"/>
                          </a:rPr>
                          <m:t>=</m:t>
                        </m:r>
                        <m:sSub>
                          <m:sSubPr>
                            <m:ctrlPr>
                              <a:rPr lang="zh-CN" altLang="en-US" sz="1100" i="1">
                                <a:solidFill>
                                  <a:srgbClr val="000000"/>
                                </a:solidFill>
                                <a:latin typeface="Cambria Math" panose="02040503050406030204" pitchFamily="18" charset="0"/>
                              </a:rPr>
                            </m:ctrlPr>
                          </m:sSubPr>
                          <m:e>
                            <m:r>
                              <m:rPr>
                                <m:sty m:val="p"/>
                              </m:rPr>
                              <a:rPr lang="zh-CN" altLang="en-US" sz="1100" i="1">
                                <a:solidFill>
                                  <a:srgbClr val="000000"/>
                                </a:solidFill>
                                <a:latin typeface="Cambria Math" panose="02040503050406030204" pitchFamily="18" charset="0"/>
                              </a:rPr>
                              <m:t>Φ</m:t>
                            </m:r>
                          </m:e>
                          <m:sub>
                            <m:r>
                              <a:rPr lang="zh-CN" altLang="en-US" sz="1100" i="1">
                                <a:solidFill>
                                  <a:srgbClr val="000000"/>
                                </a:solidFill>
                                <a:latin typeface="Cambria Math" panose="02040503050406030204" pitchFamily="18" charset="0"/>
                              </a:rPr>
                              <m:t>𝑚</m:t>
                            </m:r>
                          </m:sub>
                        </m:sSub>
                        <m:r>
                          <a:rPr lang="zh-CN" altLang="en-US" sz="1100" i="1">
                            <a:solidFill>
                              <a:srgbClr val="000000"/>
                            </a:solidFill>
                            <a:latin typeface="Cambria Math" panose="02040503050406030204" pitchFamily="18" charset="0"/>
                          </a:rPr>
                          <m:t>=</m:t>
                        </m:r>
                        <m:nary>
                          <m:naryPr>
                            <m:subHide m:val="on"/>
                            <m:supHide m:val="on"/>
                            <m:ctrlPr>
                              <a:rPr lang="zh-CN" altLang="en-US" sz="1100" i="1">
                                <a:solidFill>
                                  <a:srgbClr val="000000"/>
                                </a:solidFill>
                                <a:latin typeface="Cambria Math" panose="02040503050406030204" pitchFamily="18" charset="0"/>
                              </a:rPr>
                            </m:ctrlPr>
                          </m:naryPr>
                          <m:sub/>
                          <m:sup/>
                          <m:e>
                            <m:sSubSup>
                              <m:sSubSupPr>
                                <m:ctrlPr>
                                  <a:rPr lang="zh-CN" altLang="en-US" sz="1100" i="1">
                                    <a:solidFill>
                                      <a:srgbClr val="000000"/>
                                    </a:solidFill>
                                    <a:latin typeface="Cambria Math" panose="02040503050406030204" pitchFamily="18" charset="0"/>
                                  </a:rPr>
                                </m:ctrlPr>
                              </m:sSubSupPr>
                              <m:e/>
                              <m:sub>
                                <m:r>
                                  <a:rPr lang="zh-CN" altLang="en-US" sz="1100" i="1">
                                    <a:solidFill>
                                      <a:srgbClr val="000000"/>
                                    </a:solidFill>
                                    <a:latin typeface="Cambria Math" panose="02040503050406030204" pitchFamily="18" charset="0"/>
                                  </a:rPr>
                                  <m:t>𝑇</m:t>
                                </m:r>
                                <m:r>
                                  <a:rPr lang="zh-CN" altLang="en-US" sz="1100" i="1">
                                    <a:solidFill>
                                      <a:srgbClr val="000000"/>
                                    </a:solidFill>
                                    <a:latin typeface="Cambria Math" panose="02040503050406030204" pitchFamily="18" charset="0"/>
                                  </a:rPr>
                                  <m:t>2</m:t>
                                </m:r>
                                <m:r>
                                  <a:rPr lang="zh-CN" altLang="en-US" sz="1100" i="1">
                                    <a:solidFill>
                                      <a:srgbClr val="000000"/>
                                    </a:solidFill>
                                    <a:latin typeface="Cambria Math" panose="02040503050406030204" pitchFamily="18" charset="0"/>
                                  </a:rPr>
                                  <m:t>𝑐𝑢𝑡𝑜𝑓𝑓</m:t>
                                </m:r>
                              </m:sub>
                              <m:sup>
                                <m:sSub>
                                  <m:sSubPr>
                                    <m:ctrlPr>
                                      <a:rPr lang="zh-CN" altLang="en-US" sz="1100" i="1">
                                        <a:solidFill>
                                          <a:srgbClr val="000000"/>
                                        </a:solidFill>
                                        <a:latin typeface="Cambria Math" panose="02040503050406030204" pitchFamily="18" charset="0"/>
                                      </a:rPr>
                                    </m:ctrlPr>
                                  </m:sSubPr>
                                  <m:e>
                                    <m:r>
                                      <a:rPr lang="zh-CN" altLang="en-US" sz="1100" i="1">
                                        <a:solidFill>
                                          <a:srgbClr val="000000"/>
                                        </a:solidFill>
                                        <a:latin typeface="Cambria Math" panose="02040503050406030204" pitchFamily="18" charset="0"/>
                                      </a:rPr>
                                      <m:t>𝑇</m:t>
                                    </m:r>
                                  </m:e>
                                  <m:sub>
                                    <m:r>
                                      <a:rPr lang="zh-CN" altLang="en-US" sz="1100" i="1">
                                        <a:solidFill>
                                          <a:srgbClr val="000000"/>
                                        </a:solidFill>
                                        <a:latin typeface="Cambria Math" panose="02040503050406030204" pitchFamily="18" charset="0"/>
                                      </a:rPr>
                                      <m:t>𝑀𝐴𝑋</m:t>
                                    </m:r>
                                  </m:sub>
                                </m:sSub>
                              </m:sup>
                            </m:sSubSup>
                            <m:r>
                              <a:rPr lang="zh-CN" altLang="en-US" sz="1100" i="1">
                                <a:solidFill>
                                  <a:srgbClr val="000000"/>
                                </a:solidFill>
                                <a:latin typeface="Cambria Math" panose="02040503050406030204" pitchFamily="18" charset="0"/>
                              </a:rPr>
                              <m:t>𝑆</m:t>
                            </m:r>
                            <m:r>
                              <a:rPr lang="zh-CN" altLang="en-US" sz="1100" i="1">
                                <a:solidFill>
                                  <a:srgbClr val="000000"/>
                                </a:solidFill>
                                <a:latin typeface="Cambria Math" panose="02040503050406030204" pitchFamily="18" charset="0"/>
                              </a:rPr>
                              <m:t>(</m:t>
                            </m:r>
                            <m:sSub>
                              <m:sSubPr>
                                <m:ctrlPr>
                                  <a:rPr lang="zh-CN" altLang="en-US" sz="1100" i="1">
                                    <a:solidFill>
                                      <a:srgbClr val="000000"/>
                                    </a:solidFill>
                                    <a:latin typeface="Cambria Math" panose="02040503050406030204" pitchFamily="18" charset="0"/>
                                  </a:rPr>
                                </m:ctrlPr>
                              </m:sSubPr>
                              <m:e>
                                <m:r>
                                  <a:rPr lang="zh-CN" altLang="en-US" sz="1100" i="1">
                                    <a:solidFill>
                                      <a:srgbClr val="000000"/>
                                    </a:solidFill>
                                    <a:latin typeface="Cambria Math" panose="02040503050406030204" pitchFamily="18" charset="0"/>
                                  </a:rPr>
                                  <m:t>𝑇</m:t>
                                </m:r>
                              </m:e>
                              <m:sub>
                                <m:r>
                                  <a:rPr lang="zh-CN" altLang="en-US" sz="1100" i="1">
                                    <a:solidFill>
                                      <a:srgbClr val="000000"/>
                                    </a:solidFill>
                                    <a:latin typeface="Cambria Math" panose="02040503050406030204" pitchFamily="18" charset="0"/>
                                  </a:rPr>
                                  <m:t>2</m:t>
                                </m:r>
                              </m:sub>
                            </m:sSub>
                            <m:r>
                              <a:rPr lang="zh-CN" altLang="en-US" sz="1100" i="1">
                                <a:solidFill>
                                  <a:srgbClr val="000000"/>
                                </a:solidFill>
                                <a:latin typeface="Cambria Math" panose="02040503050406030204" pitchFamily="18" charset="0"/>
                              </a:rPr>
                              <m:t>)</m:t>
                            </m:r>
                            <m:r>
                              <a:rPr lang="zh-CN" altLang="en-US" sz="1100" i="1">
                                <a:solidFill>
                                  <a:srgbClr val="000000"/>
                                </a:solidFill>
                                <a:latin typeface="Cambria Math" panose="02040503050406030204" pitchFamily="18" charset="0"/>
                              </a:rPr>
                              <m:t>𝑑</m:t>
                            </m:r>
                            <m:sSub>
                              <m:sSubPr>
                                <m:ctrlPr>
                                  <a:rPr lang="zh-CN" altLang="en-US" sz="1100" i="1">
                                    <a:solidFill>
                                      <a:srgbClr val="000000"/>
                                    </a:solidFill>
                                    <a:latin typeface="Cambria Math" panose="02040503050406030204" pitchFamily="18" charset="0"/>
                                  </a:rPr>
                                </m:ctrlPr>
                              </m:sSubPr>
                              <m:e>
                                <m:r>
                                  <a:rPr lang="zh-CN" altLang="en-US" sz="1100" i="1">
                                    <a:solidFill>
                                      <a:srgbClr val="000000"/>
                                    </a:solidFill>
                                    <a:latin typeface="Cambria Math" panose="02040503050406030204" pitchFamily="18" charset="0"/>
                                  </a:rPr>
                                  <m:t>𝑇</m:t>
                                </m:r>
                              </m:e>
                              <m:sub>
                                <m:r>
                                  <a:rPr lang="zh-CN" altLang="en-US" sz="1100" i="1">
                                    <a:solidFill>
                                      <a:srgbClr val="000000"/>
                                    </a:solidFill>
                                    <a:latin typeface="Cambria Math" panose="02040503050406030204" pitchFamily="18" charset="0"/>
                                  </a:rPr>
                                  <m:t>2</m:t>
                                </m:r>
                              </m:sub>
                            </m:sSub>
                          </m:e>
                        </m:nary>
                      </m:oMath>
                    </m:oMathPara>
                  </a14:m>
                  <a:endParaRPr lang="zh-CN" altLang="en-US" sz="1100" dirty="0"/>
                </a:p>
              </p:txBody>
            </p:sp>
          </mc:Choice>
          <mc:Fallback xmlns="">
            <p:sp>
              <p:nvSpPr>
                <p:cNvPr id="16" name="Object 25">
                  <a:extLst>
                    <a:ext uri="{FF2B5EF4-FFF2-40B4-BE49-F238E27FC236}">
                      <a16:creationId xmlns:a16="http://schemas.microsoft.com/office/drawing/2014/main" id="{70759562-7BDE-013B-D2EC-8232B5DDD3D2}"/>
                    </a:ext>
                  </a:extLst>
                </p:cNvPr>
                <p:cNvSpPr txBox="1">
                  <a:spLocks noRot="1" noChangeAspect="1" noMove="1" noResize="1" noEditPoints="1" noAdjustHandles="1" noChangeArrowheads="1" noChangeShapeType="1" noTextEdit="1"/>
                </p:cNvSpPr>
                <p:nvPr/>
              </p:nvSpPr>
              <p:spPr bwMode="auto">
                <a:xfrm>
                  <a:off x="3964" y="1859"/>
                  <a:ext cx="1842" cy="227"/>
                </a:xfrm>
                <a:prstGeom prst="rect">
                  <a:avLst/>
                </a:prstGeom>
                <a:blipFill>
                  <a:blip r:embed="rId7"/>
                  <a:stretch>
                    <a:fillRect t="-194737" b="-308772"/>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41F9D620-26D9-3FD2-4BE3-E57C92CAD259}"/>
              </a:ext>
            </a:extLst>
          </p:cNvPr>
          <p:cNvGrpSpPr/>
          <p:nvPr/>
        </p:nvGrpSpPr>
        <p:grpSpPr>
          <a:xfrm>
            <a:off x="8095015" y="978636"/>
            <a:ext cx="3027045" cy="1731616"/>
            <a:chOff x="7024743" y="2908464"/>
            <a:chExt cx="4873214" cy="3651878"/>
          </a:xfrm>
        </p:grpSpPr>
        <p:pic>
          <p:nvPicPr>
            <p:cNvPr id="92" name="图片 91" descr="图形用户界面&#10;&#10;AI 生成的内容可能不正确。">
              <a:extLst>
                <a:ext uri="{FF2B5EF4-FFF2-40B4-BE49-F238E27FC236}">
                  <a16:creationId xmlns:a16="http://schemas.microsoft.com/office/drawing/2014/main" id="{7077B2E8-7984-9F2D-2BE0-35F7C6D0CECA}"/>
                </a:ext>
              </a:extLst>
            </p:cNvPr>
            <p:cNvPicPr>
              <a:picLocks noChangeAspect="1"/>
            </p:cNvPicPr>
            <p:nvPr/>
          </p:nvPicPr>
          <p:blipFill>
            <a:blip r:embed="rId8" cstate="print">
              <a:extLst>
                <a:ext uri="{28A0092B-C50C-407E-A947-70E740481C1C}">
                  <a14:useLocalDpi xmlns:a14="http://schemas.microsoft.com/office/drawing/2010/main" val="0"/>
                </a:ext>
              </a:extLst>
            </a:blip>
            <a:srcRect l="7219" t="3934" r="57203" b="52260"/>
            <a:stretch>
              <a:fillRect/>
            </a:stretch>
          </p:blipFill>
          <p:spPr>
            <a:xfrm>
              <a:off x="7024743" y="2908464"/>
              <a:ext cx="4873214" cy="3651878"/>
            </a:xfrm>
            <a:prstGeom prst="rect">
              <a:avLst/>
            </a:prstGeom>
          </p:spPr>
        </p:pic>
        <p:cxnSp>
          <p:nvCxnSpPr>
            <p:cNvPr id="93" name="直接连接符 92">
              <a:extLst>
                <a:ext uri="{FF2B5EF4-FFF2-40B4-BE49-F238E27FC236}">
                  <a16:creationId xmlns:a16="http://schemas.microsoft.com/office/drawing/2014/main" id="{2E47081A-93E6-8B47-3C78-78C724130FE2}"/>
                </a:ext>
              </a:extLst>
            </p:cNvPr>
            <p:cNvCxnSpPr/>
            <p:nvPr/>
          </p:nvCxnSpPr>
          <p:spPr>
            <a:xfrm>
              <a:off x="8175812" y="3429000"/>
              <a:ext cx="0" cy="2649071"/>
            </a:xfrm>
            <a:prstGeom prst="line">
              <a:avLst/>
            </a:prstGeom>
            <a:ln w="28575">
              <a:solidFill>
                <a:srgbClr val="FF5050"/>
              </a:solidFill>
              <a:prstDash val="sysDash"/>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30107D7F-931D-4995-2185-3A6F19B53F5A}"/>
                </a:ext>
              </a:extLst>
            </p:cNvPr>
            <p:cNvSpPr txBox="1"/>
            <p:nvPr/>
          </p:nvSpPr>
          <p:spPr>
            <a:xfrm>
              <a:off x="7882872" y="6043404"/>
              <a:ext cx="474810" cy="276999"/>
            </a:xfrm>
            <a:prstGeom prst="rect">
              <a:avLst/>
            </a:prstGeom>
            <a:noFill/>
          </p:spPr>
          <p:txBody>
            <a:bodyPr wrap="none" rtlCol="0">
              <a:spAutoFit/>
            </a:bodyPr>
            <a:lstStyle/>
            <a:p>
              <a:r>
                <a:rPr lang="en-US" altLang="zh-CN" sz="1200" dirty="0">
                  <a:solidFill>
                    <a:srgbClr val="FF0000"/>
                  </a:solidFill>
                </a:rPr>
                <a:t>4ms</a:t>
              </a:r>
              <a:endParaRPr lang="zh-CN" altLang="en-US" sz="1200" dirty="0">
                <a:solidFill>
                  <a:srgbClr val="FF0000"/>
                </a:solidFill>
              </a:endParaRPr>
            </a:p>
          </p:txBody>
        </p:sp>
        <p:sp>
          <p:nvSpPr>
            <p:cNvPr id="95" name="文本框 94">
              <a:extLst>
                <a:ext uri="{FF2B5EF4-FFF2-40B4-BE49-F238E27FC236}">
                  <a16:creationId xmlns:a16="http://schemas.microsoft.com/office/drawing/2014/main" id="{06B0CCBB-FFAC-0EF7-77A4-54C526A0EC18}"/>
                </a:ext>
              </a:extLst>
            </p:cNvPr>
            <p:cNvSpPr txBox="1"/>
            <p:nvPr/>
          </p:nvSpPr>
          <p:spPr>
            <a:xfrm>
              <a:off x="8831297" y="6043404"/>
              <a:ext cx="559769" cy="276999"/>
            </a:xfrm>
            <a:prstGeom prst="rect">
              <a:avLst/>
            </a:prstGeom>
            <a:noFill/>
          </p:spPr>
          <p:txBody>
            <a:bodyPr wrap="none" rtlCol="0">
              <a:spAutoFit/>
            </a:bodyPr>
            <a:lstStyle/>
            <a:p>
              <a:r>
                <a:rPr lang="en-US" altLang="zh-CN" sz="1200" dirty="0">
                  <a:solidFill>
                    <a:srgbClr val="FF0000"/>
                  </a:solidFill>
                </a:rPr>
                <a:t>33ms</a:t>
              </a:r>
              <a:endParaRPr lang="zh-CN" altLang="en-US" sz="1200" dirty="0">
                <a:solidFill>
                  <a:srgbClr val="FF0000"/>
                </a:solidFill>
              </a:endParaRPr>
            </a:p>
          </p:txBody>
        </p:sp>
      </p:grpSp>
    </p:spTree>
    <p:extLst>
      <p:ext uri="{BB962C8B-B14F-4D97-AF65-F5344CB8AC3E}">
        <p14:creationId xmlns:p14="http://schemas.microsoft.com/office/powerpoint/2010/main" val="3725778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DB056-6FD6-7200-8935-2B5358FFEDF4}"/>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3B198699-2A0C-1DC1-B1A5-FA58FCBEB5F5}"/>
              </a:ext>
            </a:extLst>
          </p:cNvPr>
          <p:cNvSpPr txBox="1"/>
          <p:nvPr/>
        </p:nvSpPr>
        <p:spPr>
          <a:xfrm>
            <a:off x="947780" y="1534922"/>
            <a:ext cx="10895459" cy="874407"/>
          </a:xfrm>
          <a:prstGeom prst="rect">
            <a:avLst/>
          </a:prstGeom>
          <a:noFill/>
        </p:spPr>
        <p:txBody>
          <a:bodyPr wrap="square">
            <a:spAutoFit/>
          </a:bodyPr>
          <a:lstStyle/>
          <a:p>
            <a:pPr indent="452755" eaLnBrk="0" fontAlgn="auto" hangingPunct="0">
              <a:lnSpc>
                <a:spcPct val="150000"/>
              </a:lnSpc>
              <a:spcBef>
                <a:spcPct val="0"/>
              </a:spcBef>
              <a:spcAft>
                <a:spcPts val="0"/>
              </a:spcAft>
              <a:buNone/>
              <a:defRPr/>
            </a:pPr>
            <a:r>
              <a:rPr lang="zh-CN" altLang="en-US" b="1" dirty="0">
                <a:latin typeface="微软雅黑" panose="020B0503020204020204" pitchFamily="34" charset="-122"/>
                <a:ea typeface="微软雅黑" panose="020B0503020204020204" pitchFamily="34" charset="-122"/>
              </a:rPr>
              <a:t>渗透率是评价储层渗流能力的关键参数，但目前没有直接测量渗透率的测井技术。现在主要是利用测井信息建立与渗透率相关的经验或半经验模型间接求取，通常需要岩心数据进行刻度。</a:t>
            </a:r>
            <a:endParaRPr lang="en-US" altLang="zh-CN" b="1" dirty="0">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a16="http://schemas.microsoft.com/office/drawing/2014/main" id="{0C1697BE-5AF2-CFD2-757F-0B3B60BE07C9}"/>
              </a:ext>
            </a:extLst>
          </p:cNvPr>
          <p:cNvGraphicFramePr>
            <a:graphicFrameLocks noGrp="1"/>
          </p:cNvGraphicFramePr>
          <p:nvPr>
            <p:extLst>
              <p:ext uri="{D42A27DB-BD31-4B8C-83A1-F6EECF244321}">
                <p14:modId xmlns:p14="http://schemas.microsoft.com/office/powerpoint/2010/main" val="3192695904"/>
              </p:ext>
            </p:extLst>
          </p:nvPr>
        </p:nvGraphicFramePr>
        <p:xfrm>
          <a:off x="1292222" y="2964344"/>
          <a:ext cx="9857357" cy="3199457"/>
        </p:xfrm>
        <a:graphic>
          <a:graphicData uri="http://schemas.openxmlformats.org/drawingml/2006/table">
            <a:tbl>
              <a:tblPr firstRow="1" bandRow="1">
                <a:tableStyleId>{5C22544A-7EE6-4342-B048-85BDC9FD1C3A}</a:tableStyleId>
              </a:tblPr>
              <a:tblGrid>
                <a:gridCol w="1707764">
                  <a:extLst>
                    <a:ext uri="{9D8B030D-6E8A-4147-A177-3AD203B41FA5}">
                      <a16:colId xmlns:a16="http://schemas.microsoft.com/office/drawing/2014/main" val="20000"/>
                    </a:ext>
                  </a:extLst>
                </a:gridCol>
                <a:gridCol w="1573823">
                  <a:extLst>
                    <a:ext uri="{9D8B030D-6E8A-4147-A177-3AD203B41FA5}">
                      <a16:colId xmlns:a16="http://schemas.microsoft.com/office/drawing/2014/main" val="20001"/>
                    </a:ext>
                  </a:extLst>
                </a:gridCol>
                <a:gridCol w="2365130">
                  <a:extLst>
                    <a:ext uri="{9D8B030D-6E8A-4147-A177-3AD203B41FA5}">
                      <a16:colId xmlns:a16="http://schemas.microsoft.com/office/drawing/2014/main" val="20002"/>
                    </a:ext>
                  </a:extLst>
                </a:gridCol>
                <a:gridCol w="1672683">
                  <a:extLst>
                    <a:ext uri="{9D8B030D-6E8A-4147-A177-3AD203B41FA5}">
                      <a16:colId xmlns:a16="http://schemas.microsoft.com/office/drawing/2014/main" val="20003"/>
                    </a:ext>
                  </a:extLst>
                </a:gridCol>
                <a:gridCol w="2537957">
                  <a:extLst>
                    <a:ext uri="{9D8B030D-6E8A-4147-A177-3AD203B41FA5}">
                      <a16:colId xmlns:a16="http://schemas.microsoft.com/office/drawing/2014/main" val="20004"/>
                    </a:ext>
                  </a:extLst>
                </a:gridCol>
              </a:tblGrid>
              <a:tr h="739135">
                <a:tc>
                  <a:txBody>
                    <a:bodyPr/>
                    <a:lstStyle/>
                    <a:p>
                      <a:pPr algn="ctr"/>
                      <a:r>
                        <a:rPr lang="zh-CN" altLang="en-US" sz="1600" dirty="0">
                          <a:latin typeface="微软雅黑" panose="020B0503020204020204" pitchFamily="34" charset="-122"/>
                          <a:ea typeface="微软雅黑" panose="020B0503020204020204" pitchFamily="34" charset="-122"/>
                        </a:rPr>
                        <a:t>方法类别</a:t>
                      </a:r>
                    </a:p>
                  </a:txBody>
                  <a:tcPr anchor="ctr"/>
                </a:tc>
                <a:tc>
                  <a:txBody>
                    <a:bodyPr/>
                    <a:lstStyle/>
                    <a:p>
                      <a:pPr algn="ctr"/>
                      <a:r>
                        <a:rPr lang="zh-CN" altLang="en-US" sz="1600" dirty="0">
                          <a:latin typeface="微软雅黑" panose="020B0503020204020204" pitchFamily="34" charset="-122"/>
                          <a:ea typeface="微软雅黑" panose="020B0503020204020204" pitchFamily="34" charset="-122"/>
                        </a:rPr>
                        <a:t>代表模型</a:t>
                      </a:r>
                    </a:p>
                  </a:txBody>
                  <a:tcPr anchor="ctr"/>
                </a:tc>
                <a:tc>
                  <a:txBody>
                    <a:bodyPr/>
                    <a:lstStyle/>
                    <a:p>
                      <a:pPr algn="ctr"/>
                      <a:r>
                        <a:rPr lang="zh-CN" altLang="en-US" sz="1600" dirty="0">
                          <a:latin typeface="微软雅黑" panose="020B0503020204020204" pitchFamily="34" charset="-122"/>
                          <a:ea typeface="微软雅黑" panose="020B0503020204020204" pitchFamily="34" charset="-122"/>
                        </a:rPr>
                        <a:t>适用储层</a:t>
                      </a:r>
                    </a:p>
                  </a:txBody>
                  <a:tcPr anchor="ctr"/>
                </a:tc>
                <a:tc>
                  <a:txBody>
                    <a:bodyPr/>
                    <a:lstStyle/>
                    <a:p>
                      <a:pPr algn="ctr"/>
                      <a:r>
                        <a:rPr lang="zh-CN" altLang="en-US" sz="1600" dirty="0">
                          <a:latin typeface="微软雅黑" panose="020B0503020204020204" pitchFamily="34" charset="-122"/>
                          <a:ea typeface="微软雅黑" panose="020B0503020204020204" pitchFamily="34" charset="-122"/>
                        </a:rPr>
                        <a:t>数据需求</a:t>
                      </a:r>
                    </a:p>
                  </a:txBody>
                  <a:tcPr anchor="ctr"/>
                </a:tc>
                <a:tc>
                  <a:txBody>
                    <a:bodyPr/>
                    <a:lstStyle/>
                    <a:p>
                      <a:pPr algn="ctr"/>
                      <a:r>
                        <a:rPr lang="zh-CN" altLang="en-US" sz="1600" dirty="0">
                          <a:latin typeface="微软雅黑" panose="020B0503020204020204" pitchFamily="34" charset="-122"/>
                          <a:ea typeface="微软雅黑" panose="020B0503020204020204" pitchFamily="34" charset="-122"/>
                        </a:rPr>
                        <a:t>主要限制</a:t>
                      </a:r>
                    </a:p>
                  </a:txBody>
                  <a:tcPr anchor="ctr"/>
                </a:tc>
                <a:extLst>
                  <a:ext uri="{0D108BD9-81ED-4DB2-BD59-A6C34878D82A}">
                    <a16:rowId xmlns:a16="http://schemas.microsoft.com/office/drawing/2014/main" val="10000"/>
                  </a:ext>
                </a:extLst>
              </a:tr>
              <a:tr h="1119202">
                <a:tc>
                  <a:txBody>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基于孔隙度和束缚水饱和度的模型</a:t>
                      </a:r>
                    </a:p>
                  </a:txBody>
                  <a:tcPr anchor="ctr"/>
                </a:tc>
                <a:tc>
                  <a:txBody>
                    <a:bodyPr/>
                    <a:lstStyle/>
                    <a:p>
                      <a:r>
                        <a:rPr lang="en-US" altLang="zh-CN" sz="1400" b="1" dirty="0">
                          <a:solidFill>
                            <a:srgbClr val="C00000"/>
                          </a:solidFill>
                          <a:latin typeface="微软雅黑" panose="020B0503020204020204" pitchFamily="34" charset="-122"/>
                          <a:ea typeface="微软雅黑" panose="020B0503020204020204" pitchFamily="34" charset="-122"/>
                        </a:rPr>
                        <a:t>Timur</a:t>
                      </a:r>
                      <a:r>
                        <a:rPr lang="zh-CN" altLang="en-US" sz="1400" b="1" dirty="0">
                          <a:solidFill>
                            <a:srgbClr val="C00000"/>
                          </a:solidFill>
                          <a:latin typeface="微软雅黑" panose="020B0503020204020204" pitchFamily="34" charset="-122"/>
                          <a:ea typeface="微软雅黑" panose="020B0503020204020204" pitchFamily="34" charset="-122"/>
                        </a:rPr>
                        <a:t>公式</a:t>
                      </a:r>
                      <a:endParaRPr lang="en-US" altLang="zh-CN" sz="1400" b="1" dirty="0">
                        <a:solidFill>
                          <a:srgbClr val="C00000"/>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b="1" dirty="0">
                          <a:solidFill>
                            <a:srgbClr val="C00000"/>
                          </a:solidFill>
                          <a:latin typeface="微软雅黑" panose="020B0503020204020204" pitchFamily="34" charset="-122"/>
                          <a:ea typeface="微软雅黑" panose="020B0503020204020204" pitchFamily="34" charset="-122"/>
                        </a:rPr>
                        <a:t>适用于常规碎屑岩储层</a:t>
                      </a:r>
                    </a:p>
                  </a:txBody>
                  <a:tcPr anchor="ctr"/>
                </a:tc>
                <a:tc>
                  <a:txBody>
                    <a:bodyPr/>
                    <a:lstStyle/>
                    <a:p>
                      <a:r>
                        <a:rPr lang="zh-CN" altLang="en-US" sz="1400" b="0" dirty="0">
                          <a:solidFill>
                            <a:schemeClr val="tx1"/>
                          </a:solidFill>
                          <a:latin typeface="微软雅黑" panose="020B0503020204020204" pitchFamily="34" charset="-122"/>
                          <a:ea typeface="微软雅黑" panose="020B0503020204020204" pitchFamily="34" charset="-122"/>
                        </a:rPr>
                        <a:t>孔隙度、束缚水饱和度，经验系数（</a:t>
                      </a:r>
                      <a:r>
                        <a:rPr lang="en-US" altLang="zh-CN" sz="1400" b="0" dirty="0">
                          <a:solidFill>
                            <a:schemeClr val="tx1"/>
                          </a:solidFill>
                          <a:latin typeface="微软雅黑" panose="020B0503020204020204" pitchFamily="34" charset="-122"/>
                          <a:ea typeface="微软雅黑" panose="020B0503020204020204" pitchFamily="34" charset="-122"/>
                        </a:rPr>
                        <a:t>a</a:t>
                      </a:r>
                      <a:r>
                        <a:rPr lang="zh-CN" altLang="en-US" sz="1400" b="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b</a:t>
                      </a:r>
                      <a:r>
                        <a:rPr lang="zh-CN" altLang="en-US" sz="1400" b="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c</a:t>
                      </a:r>
                      <a:r>
                        <a:rPr lang="zh-CN" altLang="en-US" sz="1400" b="0" dirty="0">
                          <a:solidFill>
                            <a:schemeClr val="tx1"/>
                          </a:solidFill>
                          <a:latin typeface="微软雅黑" panose="020B0503020204020204" pitchFamily="34" charset="-122"/>
                          <a:ea typeface="微软雅黑" panose="020B0503020204020204" pitchFamily="34" charset="-122"/>
                        </a:rPr>
                        <a:t>）</a:t>
                      </a:r>
                    </a:p>
                  </a:txBody>
                  <a:tcPr anchor="ctr"/>
                </a:tc>
                <a:tc>
                  <a:txBody>
                    <a:bodyPr/>
                    <a:lstStyle/>
                    <a:p>
                      <a:r>
                        <a:rPr lang="zh-CN" altLang="en-US" sz="1400" dirty="0">
                          <a:latin typeface="微软雅黑" panose="020B0503020204020204" pitchFamily="34" charset="-122"/>
                          <a:ea typeface="微软雅黑" panose="020B0503020204020204" pitchFamily="34" charset="-122"/>
                        </a:rPr>
                        <a:t>需岩心标定公式中的经验系数</a:t>
                      </a:r>
                    </a:p>
                  </a:txBody>
                  <a:tcPr anchor="ctr"/>
                </a:tc>
                <a:extLst>
                  <a:ext uri="{0D108BD9-81ED-4DB2-BD59-A6C34878D82A}">
                    <a16:rowId xmlns:a16="http://schemas.microsoft.com/office/drawing/2014/main" val="10001"/>
                  </a:ext>
                </a:extLst>
              </a:tr>
              <a:tr h="677374">
                <a:tc rowSpan="2">
                  <a:txBody>
                    <a:bodyPr/>
                    <a:lstStyle/>
                    <a:p>
                      <a:pPr algn="ctr"/>
                      <a:r>
                        <a:rPr lang="zh-CN" altLang="en-US" sz="1400" dirty="0">
                          <a:latin typeface="微软雅黑" panose="020B0503020204020204" pitchFamily="34" charset="-122"/>
                          <a:ea typeface="微软雅黑" panose="020B0503020204020204" pitchFamily="34" charset="-122"/>
                        </a:rPr>
                        <a:t>基于孔隙结构的核磁渗透率模型</a:t>
                      </a:r>
                    </a:p>
                  </a:txBody>
                  <a:tcPr anchor="ctr"/>
                </a:tc>
                <a:tc>
                  <a:txBody>
                    <a:bodyPr/>
                    <a:lstStyle/>
                    <a:p>
                      <a:r>
                        <a:rPr lang="en-US" altLang="zh-CN" sz="1400" dirty="0">
                          <a:latin typeface="微软雅黑" panose="020B0503020204020204" pitchFamily="34" charset="-122"/>
                          <a:ea typeface="微软雅黑" panose="020B0503020204020204" pitchFamily="34" charset="-122"/>
                        </a:rPr>
                        <a:t>Coates</a:t>
                      </a:r>
                      <a:r>
                        <a:rPr lang="zh-CN" altLang="en-US" sz="1400" dirty="0">
                          <a:latin typeface="微软雅黑" panose="020B0503020204020204" pitchFamily="34" charset="-122"/>
                          <a:ea typeface="微软雅黑" panose="020B0503020204020204" pitchFamily="34" charset="-122"/>
                        </a:rPr>
                        <a:t>公式</a:t>
                      </a:r>
                    </a:p>
                  </a:txBody>
                  <a:tcPr anchor="ctr"/>
                </a:tc>
                <a:tc>
                  <a:txBody>
                    <a:bodyPr/>
                    <a:lstStyle/>
                    <a:p>
                      <a:r>
                        <a:rPr lang="zh-CN" altLang="en-US" sz="1400" dirty="0">
                          <a:latin typeface="微软雅黑" panose="020B0503020204020204" pitchFamily="34" charset="-122"/>
                          <a:ea typeface="微软雅黑" panose="020B0503020204020204" pitchFamily="34" charset="-122"/>
                        </a:rPr>
                        <a:t>理论上适用低孔渗和碳酸盐储层</a:t>
                      </a:r>
                    </a:p>
                  </a:txBody>
                  <a:tcPr anchor="ctr"/>
                </a:tc>
                <a:tc rowSpan="2">
                  <a:txBody>
                    <a:bodyPr/>
                    <a:lstStyle/>
                    <a:p>
                      <a:r>
                        <a:rPr lang="zh-CN" altLang="en-US" sz="1400" dirty="0">
                          <a:latin typeface="微软雅黑" panose="020B0503020204020204" pitchFamily="34" charset="-122"/>
                          <a:ea typeface="微软雅黑" panose="020B0503020204020204" pitchFamily="34" charset="-122"/>
                        </a:rPr>
                        <a:t>核磁</a:t>
                      </a:r>
                      <a:r>
                        <a:rPr lang="en-US" altLang="zh-CN" sz="1400" dirty="0">
                          <a:latin typeface="微软雅黑" panose="020B0503020204020204" pitchFamily="34" charset="-122"/>
                          <a:ea typeface="微软雅黑" panose="020B0503020204020204" pitchFamily="34" charset="-122"/>
                        </a:rPr>
                        <a:t>T2</a:t>
                      </a:r>
                      <a:r>
                        <a:rPr lang="zh-CN" altLang="en-US" sz="1400" dirty="0">
                          <a:latin typeface="微软雅黑" panose="020B0503020204020204" pitchFamily="34" charset="-122"/>
                          <a:ea typeface="微软雅黑" panose="020B0503020204020204" pitchFamily="34" charset="-122"/>
                        </a:rPr>
                        <a:t>谱</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孔隙结构、经验系数（</a:t>
                      </a:r>
                      <a:r>
                        <a:rPr lang="en-US" altLang="zh-CN" sz="1400" b="0" dirty="0">
                          <a:solidFill>
                            <a:schemeClr val="tx1"/>
                          </a:solidFill>
                          <a:latin typeface="微软雅黑" panose="020B0503020204020204" pitchFamily="34" charset="-122"/>
                          <a:ea typeface="微软雅黑" panose="020B0503020204020204" pitchFamily="34" charset="-122"/>
                        </a:rPr>
                        <a:t>a</a:t>
                      </a:r>
                      <a:r>
                        <a:rPr lang="zh-CN" altLang="en-US" sz="1400" b="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b</a:t>
                      </a:r>
                      <a:r>
                        <a:rPr lang="zh-CN" altLang="en-US" sz="1400" b="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a:t>
                      </a:r>
                    </a:p>
                  </a:txBody>
                  <a:tcPr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资料广泛性不够；需岩心标定公式中的经验系数</a:t>
                      </a:r>
                    </a:p>
                    <a:p>
                      <a:endParaRPr lang="zh-CN" altLang="en-US" sz="14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663746">
                <a:tc vMerge="1">
                  <a:txBody>
                    <a:bodyPr/>
                    <a:lstStyle/>
                    <a:p>
                      <a:endParaRPr dirty="0"/>
                    </a:p>
                  </a:txBody>
                  <a:tcPr anchor="ctr"/>
                </a:tc>
                <a:tc>
                  <a:txBody>
                    <a:bodyPr/>
                    <a:lstStyle/>
                    <a:p>
                      <a:r>
                        <a:rPr lang="en-US" altLang="zh-CN" sz="1400" dirty="0">
                          <a:latin typeface="微软雅黑" panose="020B0503020204020204" pitchFamily="34" charset="-122"/>
                          <a:ea typeface="微软雅黑" panose="020B0503020204020204" pitchFamily="34" charset="-122"/>
                        </a:rPr>
                        <a:t>SDR</a:t>
                      </a:r>
                      <a:r>
                        <a:rPr lang="zh-CN" altLang="en-US" sz="1400" dirty="0">
                          <a:latin typeface="微软雅黑" panose="020B0503020204020204" pitchFamily="34" charset="-122"/>
                          <a:ea typeface="微软雅黑" panose="020B0503020204020204" pitchFamily="34" charset="-122"/>
                        </a:rPr>
                        <a:t>模型</a:t>
                      </a:r>
                    </a:p>
                  </a:txBody>
                  <a:tcPr anchor="ctr"/>
                </a:tc>
                <a:tc>
                  <a:txBody>
                    <a:bodyPr/>
                    <a:lstStyle/>
                    <a:p>
                      <a:r>
                        <a:rPr lang="zh-CN" altLang="en-US" sz="1400" dirty="0">
                          <a:latin typeface="微软雅黑" panose="020B0503020204020204" pitchFamily="34" charset="-122"/>
                          <a:ea typeface="微软雅黑" panose="020B0503020204020204" pitchFamily="34" charset="-122"/>
                        </a:rPr>
                        <a:t>理论上适用于各种岩性</a:t>
                      </a:r>
                    </a:p>
                  </a:txBody>
                  <a:tcPr anchor="ctr"/>
                </a:tc>
                <a:tc vMerge="1">
                  <a:txBody>
                    <a:bodyPr/>
                    <a:lstStyle/>
                    <a:p>
                      <a:endParaRPr dirty="0"/>
                    </a:p>
                  </a:txBody>
                  <a:tcPr anchor="ctr"/>
                </a:tc>
                <a:tc vMerge="1">
                  <a:txBody>
                    <a:bodyPr/>
                    <a:lstStyle/>
                    <a:p>
                      <a:endParaRPr dirty="0"/>
                    </a:p>
                  </a:txBody>
                  <a:tcPr anchor="ctr"/>
                </a:tc>
                <a:extLst>
                  <a:ext uri="{0D108BD9-81ED-4DB2-BD59-A6C34878D82A}">
                    <a16:rowId xmlns:a16="http://schemas.microsoft.com/office/drawing/2014/main" val="10003"/>
                  </a:ext>
                </a:extLst>
              </a:tr>
            </a:tbl>
          </a:graphicData>
        </a:graphic>
      </p:graphicFrame>
      <p:sp>
        <p:nvSpPr>
          <p:cNvPr id="2" name="TextBox 3">
            <a:extLst>
              <a:ext uri="{FF2B5EF4-FFF2-40B4-BE49-F238E27FC236}">
                <a16:creationId xmlns:a16="http://schemas.microsoft.com/office/drawing/2014/main" id="{960F14E8-C40F-9E8F-5322-739F24A8DA95}"/>
              </a:ext>
            </a:extLst>
          </p:cNvPr>
          <p:cNvSpPr txBox="1">
            <a:spLocks noChangeArrowheads="1"/>
          </p:cNvSpPr>
          <p:nvPr/>
        </p:nvSpPr>
        <p:spPr bwMode="auto">
          <a:xfrm>
            <a:off x="3501837" y="94211"/>
            <a:ext cx="7734731"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二、现行孔隙度、渗透率计算方法</a:t>
            </a:r>
          </a:p>
        </p:txBody>
      </p:sp>
      <p:sp>
        <p:nvSpPr>
          <p:cNvPr id="5" name="内容占位符 2">
            <a:extLst>
              <a:ext uri="{FF2B5EF4-FFF2-40B4-BE49-F238E27FC236}">
                <a16:creationId xmlns:a16="http://schemas.microsoft.com/office/drawing/2014/main" id="{29E88B7E-5542-7BB7-1608-FD59AF6A0D36}"/>
              </a:ext>
            </a:extLst>
          </p:cNvPr>
          <p:cNvSpPr txBox="1">
            <a:spLocks noGrp="1"/>
          </p:cNvSpPr>
          <p:nvPr/>
        </p:nvSpPr>
        <p:spPr>
          <a:xfrm>
            <a:off x="1292222" y="984812"/>
            <a:ext cx="5174329" cy="499624"/>
          </a:xfrm>
          <a:prstGeom prst="rect">
            <a:avLst/>
          </a:prstGeom>
          <a:noFill/>
          <a:ln w="9525">
            <a:noFill/>
          </a:ln>
        </p:spPr>
        <p:txBody>
          <a:bodyPr wrap="square" anchor="t" anchorCtr="0">
            <a:spAutoFit/>
          </a:bodyPr>
          <a:lstStyle/>
          <a:p>
            <a:pPr>
              <a:lnSpc>
                <a:spcPct val="150000"/>
              </a:lnSpc>
              <a:buSzTx/>
              <a:buFont typeface="Arial" panose="020B0604020202020204" pitchFamily="34" charset="0"/>
            </a:pPr>
            <a:r>
              <a:rPr lang="zh-CN" altLang="en-US" sz="2000" b="1" dirty="0">
                <a:solidFill>
                  <a:srgbClr val="000066"/>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（四）渗透率计算</a:t>
            </a:r>
            <a:endPar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endParaRPr>
          </a:p>
        </p:txBody>
      </p:sp>
    </p:spTree>
    <p:extLst>
      <p:ext uri="{BB962C8B-B14F-4D97-AF65-F5344CB8AC3E}">
        <p14:creationId xmlns:p14="http://schemas.microsoft.com/office/powerpoint/2010/main" val="1010938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5DD6E-529E-2E00-DC90-D63021ECD02D}"/>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D976B452-8C88-7FF2-6F4D-9A4279E2CCBA}"/>
              </a:ext>
            </a:extLst>
          </p:cNvPr>
          <p:cNvSpPr txBox="1"/>
          <p:nvPr/>
        </p:nvSpPr>
        <p:spPr>
          <a:xfrm>
            <a:off x="635823" y="1266813"/>
            <a:ext cx="3048468" cy="458908"/>
          </a:xfrm>
          <a:prstGeom prst="rect">
            <a:avLst/>
          </a:prstGeom>
          <a:noFill/>
        </p:spPr>
        <p:txBody>
          <a:bodyPr wrap="square">
            <a:spAutoFit/>
          </a:bodyPr>
          <a:lstStyle/>
          <a:p>
            <a:pPr indent="447675" eaLnBrk="0" fontAlgn="auto" hangingPunct="0">
              <a:lnSpc>
                <a:spcPct val="150000"/>
              </a:lnSpc>
              <a:spcBef>
                <a:spcPct val="0"/>
              </a:spcBef>
              <a:spcAft>
                <a:spcPts val="0"/>
              </a:spcAft>
              <a:buNone/>
              <a:defRPr/>
            </a:pPr>
            <a:r>
              <a:rPr lang="en-US" altLang="zh-CN" kern="0" dirty="0">
                <a:latin typeface="微软雅黑" panose="020B0503020204020204" pitchFamily="34" charset="-122"/>
                <a:ea typeface="微软雅黑" panose="020B0503020204020204" pitchFamily="34" charset="-122"/>
              </a:rPr>
              <a:t>Timur</a:t>
            </a:r>
            <a:r>
              <a:rPr lang="zh-CN" altLang="en-US" kern="0" dirty="0">
                <a:latin typeface="微软雅黑" panose="020B0503020204020204" pitchFamily="34" charset="-122"/>
                <a:ea typeface="微软雅黑" panose="020B0503020204020204" pitchFamily="34" charset="-122"/>
              </a:rPr>
              <a:t>公式：</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871069B-C858-8C4E-1475-C19D02D56FF4}"/>
                  </a:ext>
                </a:extLst>
              </p:cNvPr>
              <p:cNvSpPr txBox="1"/>
              <p:nvPr/>
            </p:nvSpPr>
            <p:spPr>
              <a:xfrm>
                <a:off x="1349418" y="2051491"/>
                <a:ext cx="1621278" cy="281937"/>
              </a:xfrm>
              <a:prstGeom prst="rect">
                <a:avLst/>
              </a:prstGeom>
              <a:noFill/>
            </p:spPr>
            <p:txBody>
              <a:bodyPr wrap="none" lIns="0" tIns="0" rIns="0" bIns="0" rtlCol="0">
                <a:spAutoFit/>
              </a:bodyPr>
              <a:lstStyle/>
              <a:p>
                <a:r>
                  <a:rPr lang="en-US" altLang="zh-CN" dirty="0"/>
                  <a:t>K</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a</m:t>
                    </m:r>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𝑏</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𝑆𝑤𝑖</m:t>
                        </m:r>
                      </m:e>
                      <m:sup>
                        <m:r>
                          <a:rPr lang="en-US" altLang="zh-CN" b="0" i="1" smtClean="0">
                            <a:latin typeface="Cambria Math" panose="02040503050406030204" pitchFamily="18" charset="0"/>
                            <a:ea typeface="Cambria Math" panose="02040503050406030204" pitchFamily="18" charset="0"/>
                          </a:rPr>
                          <m:t>𝑐</m:t>
                        </m:r>
                      </m:sup>
                    </m:sSup>
                  </m:oMath>
                </a14:m>
                <a:endParaRPr lang="zh-CN" altLang="en-US" dirty="0"/>
              </a:p>
            </p:txBody>
          </p:sp>
        </mc:Choice>
        <mc:Fallback xmlns="">
          <p:sp>
            <p:nvSpPr>
              <p:cNvPr id="4" name="文本框 3">
                <a:extLst>
                  <a:ext uri="{FF2B5EF4-FFF2-40B4-BE49-F238E27FC236}">
                    <a16:creationId xmlns:a16="http://schemas.microsoft.com/office/drawing/2014/main" id="{0871069B-C858-8C4E-1475-C19D02D56FF4}"/>
                  </a:ext>
                </a:extLst>
              </p:cNvPr>
              <p:cNvSpPr txBox="1">
                <a:spLocks noRot="1" noChangeAspect="1" noMove="1" noResize="1" noEditPoints="1" noAdjustHandles="1" noChangeArrowheads="1" noChangeShapeType="1" noTextEdit="1"/>
              </p:cNvSpPr>
              <p:nvPr/>
            </p:nvSpPr>
            <p:spPr>
              <a:xfrm>
                <a:off x="1349418" y="2051491"/>
                <a:ext cx="1621278" cy="281937"/>
              </a:xfrm>
              <a:prstGeom prst="rect">
                <a:avLst/>
              </a:prstGeom>
              <a:blipFill>
                <a:blip r:embed="rId2"/>
                <a:stretch>
                  <a:fillRect l="-8647" t="-26087" r="-1128" b="-500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2FDDA09-8F9D-72B3-1DB3-2A4A1CBD6B7E}"/>
              </a:ext>
            </a:extLst>
          </p:cNvPr>
          <p:cNvSpPr txBox="1"/>
          <p:nvPr/>
        </p:nvSpPr>
        <p:spPr>
          <a:xfrm>
            <a:off x="1206180" y="2825677"/>
            <a:ext cx="4489470" cy="1823961"/>
          </a:xfrm>
          <a:prstGeom prst="rect">
            <a:avLst/>
          </a:prstGeom>
          <a:noFill/>
        </p:spPr>
        <p:txBody>
          <a:bodyPr wrap="square">
            <a:spAutoFit/>
          </a:bodyPr>
          <a:lstStyle/>
          <a:p>
            <a:pPr>
              <a:lnSpc>
                <a:spcPct val="150000"/>
              </a:lnSpc>
              <a:spcAft>
                <a:spcPts val="600"/>
              </a:spcAft>
            </a:pP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Φ—</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有效孔隙度 </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小数或百分数</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spcAft>
                <a:spcPts val="600"/>
              </a:spcAft>
            </a:pPr>
            <a:r>
              <a:rPr lang="en-US" altLang="zh-CN" sz="1400" kern="100" dirty="0" err="1">
                <a:latin typeface="微软雅黑" panose="020B0503020204020204" pitchFamily="34" charset="-122"/>
                <a:ea typeface="微软雅黑" panose="020B0503020204020204" pitchFamily="34" charset="-122"/>
                <a:cs typeface="Times New Roman" panose="02020603050405020304" pitchFamily="18" charset="0"/>
              </a:rPr>
              <a:t>Swi</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束缚水饱和度 </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小数</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spcAft>
                <a:spcPts val="600"/>
              </a:spcAft>
            </a:pP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a, b, c—</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经验系数，必须通过本地区、本层位岩心分析的孔隙度、渗透率和束缚水饱和度数据进行回归拟合确定。没有普适的“标准”系数。</a:t>
            </a:r>
          </a:p>
        </p:txBody>
      </p:sp>
      <p:sp>
        <p:nvSpPr>
          <p:cNvPr id="7" name="文本框 6">
            <a:extLst>
              <a:ext uri="{FF2B5EF4-FFF2-40B4-BE49-F238E27FC236}">
                <a16:creationId xmlns:a16="http://schemas.microsoft.com/office/drawing/2014/main" id="{94837FC0-10B6-811B-7A17-A6A361B2FFA0}"/>
              </a:ext>
            </a:extLst>
          </p:cNvPr>
          <p:cNvSpPr txBox="1"/>
          <p:nvPr/>
        </p:nvSpPr>
        <p:spPr>
          <a:xfrm>
            <a:off x="2946768" y="1299772"/>
            <a:ext cx="2426195" cy="418191"/>
          </a:xfrm>
          <a:prstGeom prst="rect">
            <a:avLst/>
          </a:prstGeom>
          <a:noFill/>
        </p:spPr>
        <p:txBody>
          <a:bodyPr wrap="square">
            <a:spAutoFit/>
          </a:bodyPr>
          <a:lstStyle/>
          <a:p>
            <a:pPr indent="447675" eaLnBrk="0" fontAlgn="auto" hangingPunct="0">
              <a:lnSpc>
                <a:spcPct val="150000"/>
              </a:lnSpc>
              <a:spcBef>
                <a:spcPct val="0"/>
              </a:spcBef>
              <a:spcAft>
                <a:spcPts val="0"/>
              </a:spcAft>
              <a:buNone/>
              <a:defRPr/>
            </a:pPr>
            <a:r>
              <a:rPr lang="zh-CN" altLang="en-US" sz="1600" kern="0" dirty="0">
                <a:latin typeface="微软雅黑" panose="020B0503020204020204" pitchFamily="34" charset="-122"/>
                <a:ea typeface="微软雅黑" panose="020B0503020204020204" pitchFamily="34" charset="-122"/>
              </a:rPr>
              <a:t>经典</a:t>
            </a:r>
            <a:r>
              <a:rPr lang="en-US" altLang="zh-CN" sz="1600" kern="0" dirty="0">
                <a:latin typeface="微软雅黑" panose="020B0503020204020204" pitchFamily="34" charset="-122"/>
                <a:ea typeface="微软雅黑" panose="020B0503020204020204" pitchFamily="34" charset="-122"/>
              </a:rPr>
              <a:t>Timur</a:t>
            </a:r>
            <a:r>
              <a:rPr lang="zh-CN" altLang="en-US" sz="1600" kern="0" dirty="0">
                <a:latin typeface="微软雅黑" panose="020B0503020204020204" pitchFamily="34" charset="-122"/>
                <a:ea typeface="微软雅黑" panose="020B0503020204020204" pitchFamily="34" charset="-122"/>
              </a:rPr>
              <a:t>公式：</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1B76206-8AE6-EE57-6AAD-5267228DE25E}"/>
                  </a:ext>
                </a:extLst>
              </p:cNvPr>
              <p:cNvSpPr txBox="1"/>
              <p:nvPr/>
            </p:nvSpPr>
            <p:spPr>
              <a:xfrm>
                <a:off x="3570808" y="2046245"/>
                <a:ext cx="2215799" cy="276999"/>
              </a:xfrm>
              <a:prstGeom prst="rect">
                <a:avLst/>
              </a:prstGeom>
              <a:noFill/>
            </p:spPr>
            <p:txBody>
              <a:bodyPr wrap="none" lIns="0" tIns="0" rIns="0" bIns="0" rtlCol="0">
                <a:spAutoFit/>
              </a:bodyPr>
              <a:lstStyle/>
              <a:p>
                <a:r>
                  <a:rPr lang="en-US" altLang="zh-CN" dirty="0">
                    <a:latin typeface="Times New Roman" panose="02020603050405020304" pitchFamily="18" charset="0"/>
                    <a:cs typeface="Times New Roman" panose="02020603050405020304" pitchFamily="18" charset="0"/>
                  </a:rPr>
                  <a:t>K</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0.136</m:t>
                    </m:r>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4.4</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𝑆𝑤𝑖</m:t>
                        </m:r>
                      </m:e>
                      <m:sup>
                        <m:r>
                          <a:rPr lang="en-US" altLang="zh-CN" b="0" i="1" smtClean="0">
                            <a:latin typeface="Cambria Math" panose="02040503050406030204" pitchFamily="18" charset="0"/>
                            <a:ea typeface="Cambria Math" panose="02040503050406030204" pitchFamily="18" charset="0"/>
                          </a:rPr>
                          <m:t>2</m:t>
                        </m:r>
                      </m:sup>
                    </m:sSup>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11B76206-8AE6-EE57-6AAD-5267228DE25E}"/>
                  </a:ext>
                </a:extLst>
              </p:cNvPr>
              <p:cNvSpPr txBox="1">
                <a:spLocks noRot="1" noChangeAspect="1" noMove="1" noResize="1" noEditPoints="1" noAdjustHandles="1" noChangeArrowheads="1" noChangeShapeType="1" noTextEdit="1"/>
              </p:cNvSpPr>
              <p:nvPr/>
            </p:nvSpPr>
            <p:spPr>
              <a:xfrm>
                <a:off x="3570808" y="2046245"/>
                <a:ext cx="2215799" cy="276999"/>
              </a:xfrm>
              <a:prstGeom prst="rect">
                <a:avLst/>
              </a:prstGeom>
              <a:blipFill>
                <a:blip r:embed="rId3"/>
                <a:stretch>
                  <a:fillRect l="-6612" t="-28889" r="-1377" b="-51111"/>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4D40099A-1C02-1274-E027-05C2EFECDA3A}"/>
              </a:ext>
            </a:extLst>
          </p:cNvPr>
          <p:cNvCxnSpPr>
            <a:cxnSpLocks/>
          </p:cNvCxnSpPr>
          <p:nvPr/>
        </p:nvCxnSpPr>
        <p:spPr>
          <a:xfrm>
            <a:off x="5973075" y="1090079"/>
            <a:ext cx="0" cy="4712676"/>
          </a:xfrm>
          <a:prstGeom prst="line">
            <a:avLst/>
          </a:prstGeom>
          <a:ln>
            <a:solidFill>
              <a:srgbClr val="002060"/>
            </a:solidFill>
          </a:ln>
        </p:spPr>
        <p:style>
          <a:lnRef idx="3">
            <a:schemeClr val="accent6"/>
          </a:lnRef>
          <a:fillRef idx="0">
            <a:schemeClr val="accent6"/>
          </a:fillRef>
          <a:effectRef idx="2">
            <a:schemeClr val="accent6"/>
          </a:effectRef>
          <a:fontRef idx="minor">
            <a:schemeClr val="tx1"/>
          </a:fontRef>
        </p:style>
      </p:cxnSp>
      <p:sp>
        <p:nvSpPr>
          <p:cNvPr id="17" name="文本框 16">
            <a:extLst>
              <a:ext uri="{FF2B5EF4-FFF2-40B4-BE49-F238E27FC236}">
                <a16:creationId xmlns:a16="http://schemas.microsoft.com/office/drawing/2014/main" id="{DD760CE0-164E-4F4F-715F-57422DFBCF61}"/>
              </a:ext>
            </a:extLst>
          </p:cNvPr>
          <p:cNvSpPr txBox="1"/>
          <p:nvPr/>
        </p:nvSpPr>
        <p:spPr>
          <a:xfrm>
            <a:off x="972718" y="4870137"/>
            <a:ext cx="4956395" cy="1023742"/>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1400" b="1" dirty="0">
                <a:solidFill>
                  <a:srgbClr val="C00000"/>
                </a:solidFill>
                <a:latin typeface="微软雅黑" panose="020B0503020204020204" pitchFamily="34" charset="-122"/>
                <a:ea typeface="微软雅黑" panose="020B0503020204020204" pitchFamily="34" charset="-122"/>
              </a:rPr>
              <a:t>多适用于中</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高孔隙度 </a:t>
            </a:r>
            <a:r>
              <a:rPr lang="en-US" altLang="zh-CN" sz="1400" b="1" dirty="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通常 </a:t>
            </a:r>
            <a:r>
              <a:rPr lang="en-US" altLang="zh-CN" sz="1400" b="1" dirty="0">
                <a:solidFill>
                  <a:srgbClr val="C00000"/>
                </a:solidFill>
                <a:latin typeface="微软雅黑" panose="020B0503020204020204" pitchFamily="34" charset="-122"/>
                <a:ea typeface="微软雅黑" panose="020B0503020204020204" pitchFamily="34" charset="-122"/>
              </a:rPr>
              <a:t>Φ &gt; 15%) </a:t>
            </a:r>
            <a:r>
              <a:rPr lang="zh-CN" altLang="en-US" sz="1400" b="1" dirty="0">
                <a:solidFill>
                  <a:srgbClr val="C00000"/>
                </a:solidFill>
                <a:latin typeface="微软雅黑" panose="020B0503020204020204" pitchFamily="34" charset="-122"/>
                <a:ea typeface="微软雅黑" panose="020B0503020204020204" pitchFamily="34" charset="-122"/>
              </a:rPr>
              <a:t>的碎屑岩储层；</a:t>
            </a:r>
            <a:endParaRPr lang="en-US" altLang="zh-CN" sz="1400" b="1"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400" b="1" dirty="0">
                <a:solidFill>
                  <a:srgbClr val="C00000"/>
                </a:solidFill>
                <a:latin typeface="微软雅黑" panose="020B0503020204020204" pitchFamily="34" charset="-122"/>
                <a:ea typeface="微软雅黑" panose="020B0503020204020204" pitchFamily="34" charset="-122"/>
              </a:rPr>
              <a:t>在低孔渗、复杂孔隙结构（如碳酸盐岩）或强亲水储层中效果可能变差。</a:t>
            </a:r>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50D7CFA-5051-0FC4-42BD-E8D01DB7D116}"/>
              </a:ext>
            </a:extLst>
          </p:cNvPr>
          <p:cNvSpPr txBox="1"/>
          <p:nvPr/>
        </p:nvSpPr>
        <p:spPr>
          <a:xfrm>
            <a:off x="3148777" y="6205349"/>
            <a:ext cx="5470783" cy="36933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dirty="0">
                <a:latin typeface="黑体" panose="02010609060101010101" pitchFamily="49" charset="-122"/>
                <a:ea typeface="黑体" panose="02010609060101010101" pitchFamily="49" charset="-122"/>
              </a:rPr>
              <a:t>以上公式的核心都需要岩心刻度确定系数</a:t>
            </a:r>
            <a:r>
              <a:rPr lang="en-US" altLang="zh-CN" dirty="0">
                <a:latin typeface="黑体" panose="02010609060101010101" pitchFamily="49" charset="-122"/>
                <a:ea typeface="黑体" panose="02010609060101010101" pitchFamily="49" charset="-122"/>
              </a:rPr>
              <a:t>a, b, c</a:t>
            </a:r>
            <a:endParaRPr lang="zh-CN" altLang="en-US" dirty="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769F1115-0EB7-EF80-15EE-7C3B84EDA008}"/>
              </a:ext>
            </a:extLst>
          </p:cNvPr>
          <p:cNvSpPr txBox="1"/>
          <p:nvPr/>
        </p:nvSpPr>
        <p:spPr>
          <a:xfrm>
            <a:off x="6017038" y="1056946"/>
            <a:ext cx="4730261" cy="458908"/>
          </a:xfrm>
          <a:prstGeom prst="rect">
            <a:avLst/>
          </a:prstGeom>
          <a:noFill/>
        </p:spPr>
        <p:txBody>
          <a:bodyPr wrap="square">
            <a:spAutoFit/>
          </a:bodyPr>
          <a:lstStyle/>
          <a:p>
            <a:pPr indent="447675" eaLnBrk="0" fontAlgn="auto" hangingPunct="0">
              <a:lnSpc>
                <a:spcPct val="150000"/>
              </a:lnSpc>
              <a:spcBef>
                <a:spcPct val="0"/>
              </a:spcBef>
              <a:spcAft>
                <a:spcPts val="0"/>
              </a:spcAft>
              <a:buNone/>
              <a:defRPr/>
            </a:pPr>
            <a:r>
              <a:rPr lang="zh-CN" altLang="en-US" kern="0" dirty="0">
                <a:latin typeface="微软雅黑" panose="020B0503020204020204" pitchFamily="34" charset="-122"/>
                <a:ea typeface="微软雅黑" panose="020B0503020204020204" pitchFamily="34" charset="-122"/>
              </a:rPr>
              <a:t>核磁共振测井</a:t>
            </a: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D5C1A45-D8B3-F2CB-DAEC-F154AA5B861D}"/>
                  </a:ext>
                </a:extLst>
              </p:cNvPr>
              <p:cNvSpPr txBox="1"/>
              <p:nvPr/>
            </p:nvSpPr>
            <p:spPr>
              <a:xfrm>
                <a:off x="6573188" y="2254734"/>
                <a:ext cx="1937325" cy="281937"/>
              </a:xfrm>
              <a:prstGeom prst="rect">
                <a:avLst/>
              </a:prstGeom>
              <a:noFill/>
            </p:spPr>
            <p:txBody>
              <a:bodyPr wrap="none" lIns="0" tIns="0" rIns="0" bIns="0" rtlCol="0">
                <a:spAutoFit/>
              </a:bodyPr>
              <a:lstStyle/>
              <a:p>
                <a:r>
                  <a:rPr lang="en-US" altLang="zh-CN" dirty="0"/>
                  <a:t>K</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a</m:t>
                    </m:r>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𝑇</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𝐿𝑀</m:t>
                        </m:r>
                      </m:e>
                      <m:sup>
                        <m:r>
                          <a:rPr lang="en-US" altLang="zh-CN" b="0" i="1" smtClean="0">
                            <a:latin typeface="Cambria Math" panose="02040503050406030204" pitchFamily="18" charset="0"/>
                            <a:ea typeface="Cambria Math" panose="02040503050406030204" pitchFamily="18" charset="0"/>
                          </a:rPr>
                          <m:t>𝑏</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𝑐</m:t>
                        </m:r>
                      </m:sup>
                    </m:sSup>
                  </m:oMath>
                </a14:m>
                <a:endParaRPr lang="zh-CN" altLang="en-US" dirty="0"/>
              </a:p>
            </p:txBody>
          </p:sp>
        </mc:Choice>
        <mc:Fallback xmlns="">
          <p:sp>
            <p:nvSpPr>
              <p:cNvPr id="22" name="文本框 21">
                <a:extLst>
                  <a:ext uri="{FF2B5EF4-FFF2-40B4-BE49-F238E27FC236}">
                    <a16:creationId xmlns:a16="http://schemas.microsoft.com/office/drawing/2014/main" id="{1D5C1A45-D8B3-F2CB-DAEC-F154AA5B861D}"/>
                  </a:ext>
                </a:extLst>
              </p:cNvPr>
              <p:cNvSpPr txBox="1">
                <a:spLocks noRot="1" noChangeAspect="1" noMove="1" noResize="1" noEditPoints="1" noAdjustHandles="1" noChangeArrowheads="1" noChangeShapeType="1" noTextEdit="1"/>
              </p:cNvSpPr>
              <p:nvPr/>
            </p:nvSpPr>
            <p:spPr>
              <a:xfrm>
                <a:off x="6573188" y="2254734"/>
                <a:ext cx="1937325" cy="281937"/>
              </a:xfrm>
              <a:prstGeom prst="rect">
                <a:avLst/>
              </a:prstGeom>
              <a:blipFill>
                <a:blip r:embed="rId4"/>
                <a:stretch>
                  <a:fillRect l="-7233" t="-26087" r="-629" b="-50000"/>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0ADE510A-5E82-BA59-D16A-B24BB4868DC9}"/>
              </a:ext>
            </a:extLst>
          </p:cNvPr>
          <p:cNvSpPr txBox="1"/>
          <p:nvPr/>
        </p:nvSpPr>
        <p:spPr>
          <a:xfrm>
            <a:off x="6362647" y="2825677"/>
            <a:ext cx="2432661" cy="1747017"/>
          </a:xfrm>
          <a:prstGeom prst="rect">
            <a:avLst/>
          </a:prstGeom>
          <a:noFill/>
        </p:spPr>
        <p:txBody>
          <a:bodyPr wrap="square">
            <a:spAutoFit/>
          </a:bodyPr>
          <a:lstStyle/>
          <a:p>
            <a:pPr>
              <a:lnSpc>
                <a:spcPct val="150000"/>
              </a:lnSpc>
              <a:spcAft>
                <a:spcPts val="600"/>
              </a:spcAft>
              <a:buNone/>
            </a:pP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T2LM——T2</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分布的对数平均值，反映了孔隙结构的平均水平；</a:t>
            </a:r>
          </a:p>
          <a:p>
            <a:pPr>
              <a:lnSpc>
                <a:spcPct val="150000"/>
              </a:lnSpc>
              <a:spcAft>
                <a:spcPts val="600"/>
              </a:spcAft>
            </a:pP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a, b, c——</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经验系数，必须通过岩心数据刻度。</a:t>
            </a:r>
          </a:p>
        </p:txBody>
      </p:sp>
      <p:sp>
        <p:nvSpPr>
          <p:cNvPr id="24" name="文本框 23">
            <a:extLst>
              <a:ext uri="{FF2B5EF4-FFF2-40B4-BE49-F238E27FC236}">
                <a16:creationId xmlns:a16="http://schemas.microsoft.com/office/drawing/2014/main" id="{934C9E68-A1F1-46D1-0A88-7DDD907B68DB}"/>
              </a:ext>
            </a:extLst>
          </p:cNvPr>
          <p:cNvSpPr txBox="1"/>
          <p:nvPr/>
        </p:nvSpPr>
        <p:spPr>
          <a:xfrm>
            <a:off x="6487622" y="4585235"/>
            <a:ext cx="5190984" cy="1346907"/>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1400" b="1" dirty="0">
                <a:solidFill>
                  <a:srgbClr val="C00000"/>
                </a:solidFill>
                <a:latin typeface="微软雅黑" panose="020B0503020204020204" pitchFamily="34" charset="-122"/>
                <a:ea typeface="微软雅黑" panose="020B0503020204020204" pitchFamily="34" charset="-122"/>
              </a:rPr>
              <a:t>孔隙结构、孔喉大小在很大程度上决定着储层渗透率的大小；</a:t>
            </a:r>
            <a:endParaRPr lang="en-US" altLang="zh-CN" sz="1400" b="1"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400" b="1" dirty="0">
                <a:solidFill>
                  <a:srgbClr val="C00000"/>
                </a:solidFill>
                <a:latin typeface="微软雅黑" panose="020B0503020204020204" pitchFamily="34" charset="-122"/>
                <a:ea typeface="微软雅黑" panose="020B0503020204020204" pitchFamily="34" charset="-122"/>
              </a:rPr>
              <a:t>尤其适用于孔隙结构复杂的储层；</a:t>
            </a:r>
            <a:endParaRPr lang="en-US" altLang="zh-CN" sz="1400" b="1"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u"/>
            </a:pPr>
            <a:r>
              <a:rPr lang="zh-CN" altLang="en-US" sz="1400" b="1" dirty="0">
                <a:solidFill>
                  <a:srgbClr val="C00000"/>
                </a:solidFill>
                <a:latin typeface="微软雅黑" panose="020B0503020204020204" pitchFamily="34" charset="-122"/>
                <a:ea typeface="微软雅黑" panose="020B0503020204020204" pitchFamily="34" charset="-122"/>
              </a:rPr>
              <a:t>但</a:t>
            </a:r>
            <a:r>
              <a:rPr lang="en-US" altLang="zh-CN" sz="1400" b="1" dirty="0">
                <a:solidFill>
                  <a:srgbClr val="C00000"/>
                </a:solidFill>
                <a:latin typeface="微软雅黑" panose="020B0503020204020204" pitchFamily="34" charset="-122"/>
                <a:ea typeface="微软雅黑" panose="020B0503020204020204" pitchFamily="34" charset="-122"/>
              </a:rPr>
              <a:t>T2LM</a:t>
            </a:r>
            <a:r>
              <a:rPr lang="zh-CN" altLang="en-US" sz="1400" b="1" dirty="0">
                <a:solidFill>
                  <a:srgbClr val="C00000"/>
                </a:solidFill>
                <a:latin typeface="微软雅黑" panose="020B0503020204020204" pitchFamily="34" charset="-122"/>
                <a:ea typeface="微软雅黑" panose="020B0503020204020204" pitchFamily="34" charset="-122"/>
              </a:rPr>
              <a:t>受流体性质影响，原油粘度大或者流体组分复杂会导致</a:t>
            </a:r>
            <a:r>
              <a:rPr lang="en-US" altLang="zh-CN" sz="1400" b="1" dirty="0">
                <a:solidFill>
                  <a:srgbClr val="C00000"/>
                </a:solidFill>
                <a:latin typeface="微软雅黑" panose="020B0503020204020204" pitchFamily="34" charset="-122"/>
                <a:ea typeface="微软雅黑" panose="020B0503020204020204" pitchFamily="34" charset="-122"/>
              </a:rPr>
              <a:t>T2LM</a:t>
            </a:r>
            <a:r>
              <a:rPr lang="zh-CN" altLang="en-US" sz="1400" b="1" dirty="0">
                <a:solidFill>
                  <a:srgbClr val="C00000"/>
                </a:solidFill>
                <a:latin typeface="微软雅黑" panose="020B0503020204020204" pitchFamily="34" charset="-122"/>
                <a:ea typeface="微软雅黑" panose="020B0503020204020204" pitchFamily="34" charset="-122"/>
              </a:rPr>
              <a:t>反映孔隙结构失真。</a:t>
            </a:r>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5" name="TextBox 3">
            <a:extLst>
              <a:ext uri="{FF2B5EF4-FFF2-40B4-BE49-F238E27FC236}">
                <a16:creationId xmlns:a16="http://schemas.microsoft.com/office/drawing/2014/main" id="{188DE4F0-02F7-61A4-6ECE-6C0E7E41A068}"/>
              </a:ext>
            </a:extLst>
          </p:cNvPr>
          <p:cNvSpPr txBox="1">
            <a:spLocks noChangeArrowheads="1"/>
          </p:cNvSpPr>
          <p:nvPr/>
        </p:nvSpPr>
        <p:spPr bwMode="auto">
          <a:xfrm>
            <a:off x="3501837" y="94211"/>
            <a:ext cx="7734731"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二、现行孔隙度、渗透率计算方法</a:t>
            </a:r>
          </a:p>
        </p:txBody>
      </p:sp>
      <p:sp>
        <p:nvSpPr>
          <p:cNvPr id="12" name="文本框 11">
            <a:extLst>
              <a:ext uri="{FF2B5EF4-FFF2-40B4-BE49-F238E27FC236}">
                <a16:creationId xmlns:a16="http://schemas.microsoft.com/office/drawing/2014/main" id="{D32C7363-0532-CBE0-C4BF-F323C270CCF9}"/>
              </a:ext>
            </a:extLst>
          </p:cNvPr>
          <p:cNvSpPr txBox="1"/>
          <p:nvPr/>
        </p:nvSpPr>
        <p:spPr>
          <a:xfrm>
            <a:off x="6487622" y="1695695"/>
            <a:ext cx="1592617" cy="369332"/>
          </a:xfrm>
          <a:prstGeom prst="rect">
            <a:avLst/>
          </a:prstGeom>
          <a:noFill/>
        </p:spPr>
        <p:txBody>
          <a:bodyPr wrap="square">
            <a:spAutoFit/>
          </a:bodyPr>
          <a:lstStyle/>
          <a:p>
            <a:r>
              <a:rPr lang="en-US" altLang="zh-CN" kern="0" dirty="0">
                <a:latin typeface="微软雅黑" panose="020B0503020204020204" pitchFamily="34" charset="-122"/>
                <a:ea typeface="微软雅黑" panose="020B0503020204020204" pitchFamily="34" charset="-122"/>
              </a:rPr>
              <a:t>SDR </a:t>
            </a:r>
            <a:r>
              <a:rPr lang="zh-CN" altLang="en-US" kern="0" dirty="0">
                <a:latin typeface="微软雅黑" panose="020B0503020204020204" pitchFamily="34" charset="-122"/>
                <a:ea typeface="微软雅黑" panose="020B0503020204020204" pitchFamily="34" charset="-122"/>
              </a:rPr>
              <a:t>模型：</a:t>
            </a:r>
            <a:endParaRPr lang="zh-CN" altLang="en-US" dirty="0"/>
          </a:p>
        </p:txBody>
      </p:sp>
      <p:sp>
        <p:nvSpPr>
          <p:cNvPr id="13" name="文本框 12">
            <a:extLst>
              <a:ext uri="{FF2B5EF4-FFF2-40B4-BE49-F238E27FC236}">
                <a16:creationId xmlns:a16="http://schemas.microsoft.com/office/drawing/2014/main" id="{81827D5A-4E0F-6B1F-E0F5-30E9062C2F95}"/>
              </a:ext>
            </a:extLst>
          </p:cNvPr>
          <p:cNvSpPr txBox="1"/>
          <p:nvPr/>
        </p:nvSpPr>
        <p:spPr>
          <a:xfrm>
            <a:off x="9083114" y="1671976"/>
            <a:ext cx="1592617" cy="369332"/>
          </a:xfrm>
          <a:prstGeom prst="rect">
            <a:avLst/>
          </a:prstGeom>
          <a:noFill/>
        </p:spPr>
        <p:txBody>
          <a:bodyPr wrap="square">
            <a:spAutoFit/>
          </a:bodyPr>
          <a:lstStyle/>
          <a:p>
            <a:r>
              <a:rPr lang="en-US" altLang="zh-CN" kern="0" dirty="0">
                <a:latin typeface="微软雅黑" panose="020B0503020204020204" pitchFamily="34" charset="-122"/>
                <a:ea typeface="微软雅黑" panose="020B0503020204020204" pitchFamily="34" charset="-122"/>
              </a:rPr>
              <a:t>Coates </a:t>
            </a:r>
            <a:r>
              <a:rPr lang="zh-CN" altLang="en-US" kern="0" dirty="0">
                <a:latin typeface="微软雅黑" panose="020B0503020204020204" pitchFamily="34" charset="-122"/>
                <a:ea typeface="微软雅黑" panose="020B0503020204020204" pitchFamily="34" charset="-122"/>
              </a:rPr>
              <a:t>模型：</a:t>
            </a:r>
            <a:endParaRPr lang="zh-CN" altLang="en-US" dirty="0"/>
          </a:p>
        </p:txBody>
      </p:sp>
      <mc:AlternateContent xmlns:mc="http://schemas.openxmlformats.org/markup-compatibility/2006" xmlns:a14="http://schemas.microsoft.com/office/drawing/2010/main">
        <mc:Choice Requires="a14">
          <p:sp>
            <p:nvSpPr>
              <p:cNvPr id="14" name="对象 16">
                <a:extLst>
                  <a:ext uri="{FF2B5EF4-FFF2-40B4-BE49-F238E27FC236}">
                    <a16:creationId xmlns:a16="http://schemas.microsoft.com/office/drawing/2014/main" id="{2D4F58A9-EC22-EAA0-9656-DC49AE05FA03}"/>
                  </a:ext>
                </a:extLst>
              </p:cNvPr>
              <p:cNvSpPr txBox="1"/>
              <p:nvPr/>
            </p:nvSpPr>
            <p:spPr bwMode="auto">
              <a:xfrm>
                <a:off x="9080105" y="2034611"/>
                <a:ext cx="3334388" cy="100412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𝐾</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𝐶</m:t>
                      </m:r>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𝜑</m:t>
                              </m:r>
                            </m:e>
                            <m:sub>
                              <m:r>
                                <a:rPr lang="zh-CN" altLang="en-US" sz="2000" i="1">
                                  <a:solidFill>
                                    <a:srgbClr val="000000"/>
                                  </a:solidFill>
                                  <a:latin typeface="Cambria Math" panose="02040503050406030204" pitchFamily="18" charset="0"/>
                                </a:rPr>
                                <m:t>𝑒</m:t>
                              </m:r>
                            </m:sub>
                          </m:sSub>
                        </m:e>
                        <m:sup>
                          <m:r>
                            <a:rPr lang="zh-CN" altLang="en-US" sz="2000" i="1">
                              <a:solidFill>
                                <a:srgbClr val="000000"/>
                              </a:solidFill>
                              <a:latin typeface="Cambria Math" panose="02040503050406030204" pitchFamily="18" charset="0"/>
                            </a:rPr>
                            <m:t>𝑎</m:t>
                          </m:r>
                        </m:sup>
                      </m:sSup>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𝑀𝐵𝑉𝑀</m:t>
                          </m:r>
                        </m:num>
                        <m:den>
                          <m:r>
                            <a:rPr lang="zh-CN" altLang="en-US" sz="2000" i="1">
                              <a:solidFill>
                                <a:srgbClr val="000000"/>
                              </a:solidFill>
                              <a:latin typeface="Cambria Math" panose="02040503050406030204" pitchFamily="18" charset="0"/>
                            </a:rPr>
                            <m:t>𝑀𝐵𝑉𝐼</m:t>
                          </m:r>
                        </m:den>
                      </m:f>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m:t>
                          </m:r>
                        </m:e>
                        <m:sup>
                          <m:r>
                            <a:rPr lang="zh-CN" altLang="en-US" sz="2000" i="1">
                              <a:solidFill>
                                <a:srgbClr val="000000"/>
                              </a:solidFill>
                              <a:latin typeface="Cambria Math" panose="02040503050406030204" pitchFamily="18" charset="0"/>
                            </a:rPr>
                            <m:t>𝑏</m:t>
                          </m:r>
                        </m:sup>
                      </m:sSup>
                    </m:oMath>
                  </m:oMathPara>
                </a14:m>
                <a:endParaRPr lang="zh-CN" altLang="en-US" sz="2000" dirty="0"/>
              </a:p>
            </p:txBody>
          </p:sp>
        </mc:Choice>
        <mc:Fallback xmlns="">
          <p:sp>
            <p:nvSpPr>
              <p:cNvPr id="14" name="对象 16">
                <a:extLst>
                  <a:ext uri="{FF2B5EF4-FFF2-40B4-BE49-F238E27FC236}">
                    <a16:creationId xmlns:a16="http://schemas.microsoft.com/office/drawing/2014/main" id="{2D4F58A9-EC22-EAA0-9656-DC49AE05FA03}"/>
                  </a:ext>
                </a:extLst>
              </p:cNvPr>
              <p:cNvSpPr txBox="1">
                <a:spLocks noRot="1" noChangeAspect="1" noMove="1" noResize="1" noEditPoints="1" noAdjustHandles="1" noChangeArrowheads="1" noChangeShapeType="1" noTextEdit="1"/>
              </p:cNvSpPr>
              <p:nvPr/>
            </p:nvSpPr>
            <p:spPr bwMode="auto">
              <a:xfrm>
                <a:off x="9080105" y="2034611"/>
                <a:ext cx="3334388" cy="1004120"/>
              </a:xfrm>
              <a:prstGeom prst="rect">
                <a:avLst/>
              </a:prstGeom>
              <a:blipFill>
                <a:blip r:embed="rId5"/>
                <a:stretch>
                  <a:fillRect/>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0B7F4F72-F1F5-B8F8-DDF6-EF3942889B97}"/>
              </a:ext>
            </a:extLst>
          </p:cNvPr>
          <p:cNvSpPr txBox="1"/>
          <p:nvPr/>
        </p:nvSpPr>
        <p:spPr>
          <a:xfrm>
            <a:off x="9184879" y="2812461"/>
            <a:ext cx="2432657" cy="1670073"/>
          </a:xfrm>
          <a:prstGeom prst="rect">
            <a:avLst/>
          </a:prstGeom>
          <a:noFill/>
        </p:spPr>
        <p:txBody>
          <a:bodyPr wrap="square">
            <a:spAutoFit/>
          </a:bodyPr>
          <a:lstStyle/>
          <a:p>
            <a:pPr>
              <a:lnSpc>
                <a:spcPct val="150000"/>
              </a:lnSpc>
            </a:pP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MBVM</a:t>
            </a:r>
            <a:r>
              <a:rPr lang="zh-CN" altLang="zh-CN" sz="1400" kern="100" dirty="0">
                <a:latin typeface="微软雅黑" panose="020B0503020204020204" pitchFamily="34" charset="-122"/>
                <a:ea typeface="微软雅黑" panose="020B0503020204020204" pitchFamily="34" charset="-122"/>
              </a:rPr>
              <a:t> －</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可动流体孔隙度</a:t>
            </a:r>
            <a:endPar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400" kern="100" dirty="0">
                <a:latin typeface="微软雅黑" panose="020B0503020204020204" pitchFamily="34" charset="-122"/>
                <a:ea typeface="微软雅黑" panose="020B0503020204020204" pitchFamily="34" charset="-122"/>
              </a:rPr>
              <a:t>MBVI</a:t>
            </a:r>
            <a:r>
              <a:rPr lang="zh-CN" altLang="zh-CN" sz="1400" kern="1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毛管束缚流体孔隙度</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zh-CN" sz="1400" dirty="0">
                <a:latin typeface="微软雅黑" panose="020B0503020204020204" pitchFamily="34" charset="-122"/>
                <a:ea typeface="微软雅黑" panose="020B0503020204020204" pitchFamily="34" charset="-122"/>
              </a:rPr>
              <a:t>Φ</a:t>
            </a:r>
            <a:r>
              <a:rPr lang="en-US" altLang="zh-CN" sz="1400" dirty="0">
                <a:latin typeface="微软雅黑" panose="020B0503020204020204" pitchFamily="34" charset="-122"/>
                <a:ea typeface="微软雅黑" panose="020B0503020204020204" pitchFamily="34" charset="-122"/>
              </a:rPr>
              <a:t>e</a:t>
            </a:r>
            <a:r>
              <a:rPr lang="zh-CN" altLang="zh-CN" sz="1400" dirty="0">
                <a:latin typeface="微软雅黑" panose="020B0503020204020204" pitchFamily="34" charset="-122"/>
                <a:ea typeface="微软雅黑" panose="020B0503020204020204" pitchFamily="34" charset="-122"/>
              </a:rPr>
              <a:t>－有效孔隙度；</a:t>
            </a:r>
          </a:p>
          <a:p>
            <a:pPr>
              <a:lnSpc>
                <a:spcPct val="150000"/>
              </a:lnSpc>
            </a:pPr>
            <a:r>
              <a:rPr lang="en-US" altLang="zh-CN" sz="1400" dirty="0">
                <a:latin typeface="微软雅黑" panose="020B0503020204020204" pitchFamily="34" charset="-122"/>
                <a:ea typeface="微软雅黑" panose="020B0503020204020204" pitchFamily="34" charset="-122"/>
              </a:rPr>
              <a:t>C</a:t>
            </a:r>
            <a:r>
              <a:rPr lang="zh-CN" altLang="zh-CN" sz="1400" dirty="0">
                <a:latin typeface="微软雅黑" panose="020B0503020204020204" pitchFamily="34" charset="-122"/>
                <a:ea typeface="微软雅黑" panose="020B0503020204020204" pitchFamily="34" charset="-122"/>
              </a:rPr>
              <a:t>－与岩性有关的系数，通过岩心实验得到</a:t>
            </a:r>
            <a:r>
              <a:rPr lang="en-US" altLang="zh-CN" sz="1400" dirty="0">
                <a:latin typeface="微软雅黑" panose="020B0503020204020204" pitchFamily="34" charset="-122"/>
                <a:ea typeface="微软雅黑" panose="020B0503020204020204" pitchFamily="34" charset="-122"/>
              </a:rPr>
              <a:t>6-10</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159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4A7EF-0690-F48A-3F04-15093C6B5733}"/>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D2F14EF5-E876-0DF9-6766-3C9A88420E36}"/>
              </a:ext>
            </a:extLst>
          </p:cNvPr>
          <p:cNvSpPr txBox="1"/>
          <p:nvPr/>
        </p:nvSpPr>
        <p:spPr>
          <a:xfrm>
            <a:off x="905861" y="1072967"/>
            <a:ext cx="10527991" cy="1099468"/>
          </a:xfrm>
          <a:prstGeom prst="rect">
            <a:avLst/>
          </a:prstGeom>
          <a:noFill/>
        </p:spPr>
        <p:txBody>
          <a:bodyPr wrap="square">
            <a:spAutoFit/>
          </a:bodyPr>
          <a:lstStyle/>
          <a:p>
            <a:pPr indent="452755" eaLnBrk="0" fontAlgn="auto" hangingPunct="0">
              <a:lnSpc>
                <a:spcPct val="125000"/>
              </a:lnSpc>
              <a:spcAft>
                <a:spcPts val="0"/>
              </a:spcAft>
              <a:defRPr/>
            </a:pPr>
            <a:r>
              <a:rPr lang="zh-CN" altLang="en-US" b="1" dirty="0">
                <a:latin typeface="微软雅黑" panose="020B0503020204020204" pitchFamily="34" charset="-122"/>
                <a:ea typeface="微软雅黑" panose="020B0503020204020204" pitchFamily="34" charset="-122"/>
              </a:rPr>
              <a:t>目前，在常规碎屑岩储层，多利用经典</a:t>
            </a:r>
            <a:r>
              <a:rPr lang="en-US" altLang="zh-CN" b="1" dirty="0">
                <a:latin typeface="微软雅黑" panose="020B0503020204020204" pitchFamily="34" charset="-122"/>
                <a:ea typeface="微软雅黑" panose="020B0503020204020204" pitchFamily="34" charset="-122"/>
              </a:rPr>
              <a:t>Timur</a:t>
            </a:r>
            <a:r>
              <a:rPr lang="zh-CN" altLang="en-US" b="1" dirty="0">
                <a:latin typeface="微软雅黑" panose="020B0503020204020204" pitchFamily="34" charset="-122"/>
                <a:ea typeface="微软雅黑" panose="020B0503020204020204" pitchFamily="34" charset="-122"/>
              </a:rPr>
              <a:t>公式计算，一般在中高孔渗的砂岩储层中，计算的渗透率值能够达到行业标准规定的误差范围（同一数量级）。但是对于岩性分选差、非均质性强或低孔渗等储层，由于孔隙组分多样、孔隙结构复杂，导致渗透率计算结果与岩心实验差别较大。</a:t>
            </a:r>
            <a:endParaRPr lang="en-US" altLang="zh-CN" b="1" dirty="0">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D5039096-FA82-6AF0-F339-52D11BE800FC}"/>
              </a:ext>
            </a:extLst>
          </p:cNvPr>
          <p:cNvGrpSpPr/>
          <p:nvPr/>
        </p:nvGrpSpPr>
        <p:grpSpPr>
          <a:xfrm>
            <a:off x="6220287" y="2920478"/>
            <a:ext cx="5055577" cy="3437793"/>
            <a:chOff x="1107832" y="2491901"/>
            <a:chExt cx="5943599" cy="4014407"/>
          </a:xfrm>
        </p:grpSpPr>
        <p:pic>
          <p:nvPicPr>
            <p:cNvPr id="5" name="图片 4">
              <a:extLst>
                <a:ext uri="{FF2B5EF4-FFF2-40B4-BE49-F238E27FC236}">
                  <a16:creationId xmlns:a16="http://schemas.microsoft.com/office/drawing/2014/main" id="{52E3F71B-D4BA-1927-4DE7-D95306B248AE}"/>
                </a:ext>
              </a:extLst>
            </p:cNvPr>
            <p:cNvPicPr>
              <a:picLocks noChangeAspect="1"/>
            </p:cNvPicPr>
            <p:nvPr/>
          </p:nvPicPr>
          <p:blipFill>
            <a:blip r:embed="rId3"/>
            <a:stretch>
              <a:fillRect/>
            </a:stretch>
          </p:blipFill>
          <p:spPr>
            <a:xfrm>
              <a:off x="1107832" y="2500504"/>
              <a:ext cx="2929662" cy="1892162"/>
            </a:xfrm>
            <a:prstGeom prst="rect">
              <a:avLst/>
            </a:prstGeom>
          </p:spPr>
        </p:pic>
        <p:pic>
          <p:nvPicPr>
            <p:cNvPr id="6" name="图片 5">
              <a:extLst>
                <a:ext uri="{FF2B5EF4-FFF2-40B4-BE49-F238E27FC236}">
                  <a16:creationId xmlns:a16="http://schemas.microsoft.com/office/drawing/2014/main" id="{B40D5B48-5CAC-9661-678C-AA7348227AAE}"/>
                </a:ext>
              </a:extLst>
            </p:cNvPr>
            <p:cNvPicPr>
              <a:picLocks noChangeAspect="1"/>
            </p:cNvPicPr>
            <p:nvPr/>
          </p:nvPicPr>
          <p:blipFill>
            <a:blip r:embed="rId4"/>
            <a:stretch>
              <a:fillRect/>
            </a:stretch>
          </p:blipFill>
          <p:spPr>
            <a:xfrm>
              <a:off x="4097215" y="2491901"/>
              <a:ext cx="2947653" cy="1892162"/>
            </a:xfrm>
            <a:prstGeom prst="rect">
              <a:avLst/>
            </a:prstGeom>
          </p:spPr>
        </p:pic>
        <p:pic>
          <p:nvPicPr>
            <p:cNvPr id="7" name="图片 6">
              <a:extLst>
                <a:ext uri="{FF2B5EF4-FFF2-40B4-BE49-F238E27FC236}">
                  <a16:creationId xmlns:a16="http://schemas.microsoft.com/office/drawing/2014/main" id="{F726CA7B-3E33-1A83-8268-27720F0F1219}"/>
                </a:ext>
              </a:extLst>
            </p:cNvPr>
            <p:cNvPicPr>
              <a:picLocks noChangeAspect="1"/>
            </p:cNvPicPr>
            <p:nvPr/>
          </p:nvPicPr>
          <p:blipFill>
            <a:blip r:embed="rId5"/>
            <a:stretch>
              <a:fillRect/>
            </a:stretch>
          </p:blipFill>
          <p:spPr>
            <a:xfrm>
              <a:off x="1116623" y="4463193"/>
              <a:ext cx="2929662" cy="2043115"/>
            </a:xfrm>
            <a:prstGeom prst="rect">
              <a:avLst/>
            </a:prstGeom>
          </p:spPr>
        </p:pic>
        <p:pic>
          <p:nvPicPr>
            <p:cNvPr id="8" name="图片 7">
              <a:extLst>
                <a:ext uri="{FF2B5EF4-FFF2-40B4-BE49-F238E27FC236}">
                  <a16:creationId xmlns:a16="http://schemas.microsoft.com/office/drawing/2014/main" id="{8366320B-3444-8583-C807-F3E6E8FC6DE4}"/>
                </a:ext>
              </a:extLst>
            </p:cNvPr>
            <p:cNvPicPr>
              <a:picLocks noChangeAspect="1"/>
            </p:cNvPicPr>
            <p:nvPr/>
          </p:nvPicPr>
          <p:blipFill>
            <a:blip r:embed="rId6"/>
            <a:stretch>
              <a:fillRect/>
            </a:stretch>
          </p:blipFill>
          <p:spPr>
            <a:xfrm>
              <a:off x="4093460" y="4463193"/>
              <a:ext cx="2957971" cy="2038484"/>
            </a:xfrm>
            <a:prstGeom prst="rect">
              <a:avLst/>
            </a:prstGeom>
          </p:spPr>
        </p:pic>
      </p:grpSp>
      <p:sp>
        <p:nvSpPr>
          <p:cNvPr id="10" name="文本框 9">
            <a:extLst>
              <a:ext uri="{FF2B5EF4-FFF2-40B4-BE49-F238E27FC236}">
                <a16:creationId xmlns:a16="http://schemas.microsoft.com/office/drawing/2014/main" id="{348582D9-621A-C0EF-669D-B12A73490D98}"/>
              </a:ext>
            </a:extLst>
          </p:cNvPr>
          <p:cNvSpPr txBox="1"/>
          <p:nvPr/>
        </p:nvSpPr>
        <p:spPr>
          <a:xfrm>
            <a:off x="7242384" y="6354305"/>
            <a:ext cx="2954655" cy="276999"/>
          </a:xfrm>
          <a:prstGeom prst="rect">
            <a:avLst/>
          </a:prstGeom>
          <a:noFill/>
        </p:spPr>
        <p:txBody>
          <a:bodyPr wrap="none" rtlCol="0">
            <a:spAutoFit/>
          </a:bodyPr>
          <a:lstStyle/>
          <a:p>
            <a:r>
              <a:rPr lang="zh-CN" altLang="en-US" sz="1200" b="1" dirty="0">
                <a:latin typeface="等线" panose="02010600030101010101" pitchFamily="2" charset="-122"/>
                <a:ea typeface="等线" panose="02010600030101010101" pitchFamily="2" charset="-122"/>
              </a:rPr>
              <a:t>岩心孔隙度、渗透率及孔隙结构参数对比</a:t>
            </a:r>
          </a:p>
        </p:txBody>
      </p:sp>
      <p:grpSp>
        <p:nvGrpSpPr>
          <p:cNvPr id="20" name="组合 19">
            <a:extLst>
              <a:ext uri="{FF2B5EF4-FFF2-40B4-BE49-F238E27FC236}">
                <a16:creationId xmlns:a16="http://schemas.microsoft.com/office/drawing/2014/main" id="{17551443-084B-0061-1208-A441801D7DDE}"/>
              </a:ext>
            </a:extLst>
          </p:cNvPr>
          <p:cNvGrpSpPr/>
          <p:nvPr/>
        </p:nvGrpSpPr>
        <p:grpSpPr>
          <a:xfrm>
            <a:off x="905861" y="2432551"/>
            <a:ext cx="4675691" cy="3925720"/>
            <a:chOff x="1232898" y="2417065"/>
            <a:chExt cx="4675691" cy="4521708"/>
          </a:xfrm>
        </p:grpSpPr>
        <p:pic>
          <p:nvPicPr>
            <p:cNvPr id="14" name="图片 13">
              <a:extLst>
                <a:ext uri="{FF2B5EF4-FFF2-40B4-BE49-F238E27FC236}">
                  <a16:creationId xmlns:a16="http://schemas.microsoft.com/office/drawing/2014/main" id="{AB55D4C5-1B97-89AB-38CB-31746FFA41B5}"/>
                </a:ext>
              </a:extLst>
            </p:cNvPr>
            <p:cNvPicPr>
              <a:picLocks noChangeAspect="1"/>
            </p:cNvPicPr>
            <p:nvPr/>
          </p:nvPicPr>
          <p:blipFill>
            <a:blip r:embed="rId7"/>
            <a:stretch>
              <a:fillRect/>
            </a:stretch>
          </p:blipFill>
          <p:spPr>
            <a:xfrm>
              <a:off x="1232898" y="2417065"/>
              <a:ext cx="4675691" cy="1679193"/>
            </a:xfrm>
            <a:prstGeom prst="rect">
              <a:avLst/>
            </a:prstGeom>
          </p:spPr>
        </p:pic>
        <p:pic>
          <p:nvPicPr>
            <p:cNvPr id="19" name="图片 18">
              <a:extLst>
                <a:ext uri="{FF2B5EF4-FFF2-40B4-BE49-F238E27FC236}">
                  <a16:creationId xmlns:a16="http://schemas.microsoft.com/office/drawing/2014/main" id="{1A087E59-574F-1EF2-9757-CFC42E00FCAA}"/>
                </a:ext>
              </a:extLst>
            </p:cNvPr>
            <p:cNvPicPr>
              <a:picLocks noChangeAspect="1"/>
            </p:cNvPicPr>
            <p:nvPr/>
          </p:nvPicPr>
          <p:blipFill>
            <a:blip r:embed="rId8"/>
            <a:srcRect t="26967"/>
            <a:stretch>
              <a:fillRect/>
            </a:stretch>
          </p:blipFill>
          <p:spPr>
            <a:xfrm>
              <a:off x="1243173" y="4119531"/>
              <a:ext cx="4654193" cy="2819242"/>
            </a:xfrm>
            <a:prstGeom prst="rect">
              <a:avLst/>
            </a:prstGeom>
          </p:spPr>
        </p:pic>
      </p:grpSp>
      <p:sp>
        <p:nvSpPr>
          <p:cNvPr id="21" name="文本框 20">
            <a:extLst>
              <a:ext uri="{FF2B5EF4-FFF2-40B4-BE49-F238E27FC236}">
                <a16:creationId xmlns:a16="http://schemas.microsoft.com/office/drawing/2014/main" id="{DCDD67DA-C0E8-5BBD-EEF1-3ACB6F095721}"/>
              </a:ext>
            </a:extLst>
          </p:cNvPr>
          <p:cNvSpPr txBox="1"/>
          <p:nvPr/>
        </p:nvSpPr>
        <p:spPr>
          <a:xfrm>
            <a:off x="1753881" y="6378477"/>
            <a:ext cx="2978701" cy="276999"/>
          </a:xfrm>
          <a:prstGeom prst="rect">
            <a:avLst/>
          </a:prstGeom>
          <a:noFill/>
        </p:spPr>
        <p:txBody>
          <a:bodyPr wrap="none" rtlCol="0">
            <a:spAutoFit/>
          </a:bodyPr>
          <a:lstStyle/>
          <a:p>
            <a:r>
              <a:rPr lang="zh-CN" altLang="en-US" sz="1200" b="1" dirty="0">
                <a:latin typeface="等线" panose="02010600030101010101" pitchFamily="2" charset="-122"/>
                <a:ea typeface="等线" panose="02010600030101010101" pitchFamily="2" charset="-122"/>
              </a:rPr>
              <a:t>港新</a:t>
            </a:r>
            <a:r>
              <a:rPr lang="en-US" altLang="zh-CN" sz="1200" b="1" dirty="0">
                <a:latin typeface="等线" panose="02010600030101010101" pitchFamily="2" charset="-122"/>
                <a:ea typeface="等线" panose="02010600030101010101" pitchFamily="2" charset="-122"/>
              </a:rPr>
              <a:t>4-23</a:t>
            </a:r>
            <a:r>
              <a:rPr lang="zh-CN" altLang="en-US" sz="1200" b="1" dirty="0">
                <a:latin typeface="等线" panose="02010600030101010101" pitchFamily="2" charset="-122"/>
                <a:ea typeface="等线" panose="02010600030101010101" pitchFamily="2" charset="-122"/>
              </a:rPr>
              <a:t>井明化镇组孔渗曲线与岩心对比</a:t>
            </a:r>
          </a:p>
        </p:txBody>
      </p:sp>
      <p:sp>
        <p:nvSpPr>
          <p:cNvPr id="2" name="文本框 1">
            <a:extLst>
              <a:ext uri="{FF2B5EF4-FFF2-40B4-BE49-F238E27FC236}">
                <a16:creationId xmlns:a16="http://schemas.microsoft.com/office/drawing/2014/main" id="{7560AAF2-270D-7913-BB17-5031D92DC1CF}"/>
              </a:ext>
            </a:extLst>
          </p:cNvPr>
          <p:cNvSpPr txBox="1"/>
          <p:nvPr/>
        </p:nvSpPr>
        <p:spPr>
          <a:xfrm>
            <a:off x="6169856" y="2367930"/>
            <a:ext cx="5282215" cy="461665"/>
          </a:xfrm>
          <a:prstGeom prst="rect">
            <a:avLst/>
          </a:prstGeom>
          <a:solidFill>
            <a:schemeClr val="bg1"/>
          </a:solidFill>
        </p:spPr>
        <p:txBody>
          <a:bodyPr wrap="none" rtlCol="0">
            <a:spAutoFit/>
          </a:bodyPr>
          <a:lstStyle/>
          <a:p>
            <a:pPr marL="171450" indent="-171450">
              <a:buFont typeface="Wingdings" panose="05000000000000000000" pitchFamily="2" charset="2"/>
              <a:buChar char="Ø"/>
            </a:pPr>
            <a:r>
              <a:rPr lang="zh-CN" altLang="en-US" sz="1200" b="1" dirty="0">
                <a:solidFill>
                  <a:srgbClr val="FF0000"/>
                </a:solidFill>
                <a:latin typeface="微软雅黑" panose="020B0503020204020204" pitchFamily="34" charset="-122"/>
                <a:ea typeface="微软雅黑" panose="020B0503020204020204" pitchFamily="34" charset="-122"/>
              </a:rPr>
              <a:t>孔隙度相近，渗透率相差</a:t>
            </a:r>
            <a:r>
              <a:rPr lang="en-US" altLang="zh-CN" sz="1200" b="1" dirty="0">
                <a:solidFill>
                  <a:srgbClr val="FF0000"/>
                </a:solidFill>
                <a:latin typeface="微软雅黑" panose="020B0503020204020204" pitchFamily="34" charset="-122"/>
                <a:ea typeface="微软雅黑" panose="020B0503020204020204" pitchFamily="34" charset="-122"/>
              </a:rPr>
              <a:t>3</a:t>
            </a:r>
            <a:r>
              <a:rPr lang="zh-CN" altLang="en-US" sz="1200" b="1" dirty="0">
                <a:solidFill>
                  <a:srgbClr val="FF0000"/>
                </a:solidFill>
                <a:latin typeface="微软雅黑" panose="020B0503020204020204" pitchFamily="34" charset="-122"/>
                <a:ea typeface="微软雅黑" panose="020B0503020204020204" pitchFamily="34" charset="-122"/>
              </a:rPr>
              <a:t>个数量级。</a:t>
            </a:r>
            <a:endParaRPr lang="en-US" altLang="zh-CN" sz="1200" b="1" dirty="0">
              <a:solidFill>
                <a:srgbClr val="FF0000"/>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1200" b="1" dirty="0">
                <a:solidFill>
                  <a:srgbClr val="FF0000"/>
                </a:solidFill>
                <a:latin typeface="微软雅黑" panose="020B0503020204020204" pitchFamily="34" charset="-122"/>
                <a:ea typeface="微软雅黑" panose="020B0503020204020204" pitchFamily="34" charset="-122"/>
              </a:rPr>
              <a:t>孔隙结构复杂的储层，渗透率受微观孔喉大小、分布、分选等因素控制。</a:t>
            </a:r>
          </a:p>
        </p:txBody>
      </p:sp>
      <p:sp>
        <p:nvSpPr>
          <p:cNvPr id="12" name="文本框 11">
            <a:extLst>
              <a:ext uri="{FF2B5EF4-FFF2-40B4-BE49-F238E27FC236}">
                <a16:creationId xmlns:a16="http://schemas.microsoft.com/office/drawing/2014/main" id="{80D523C5-4597-C709-7D0E-F82F55A0D742}"/>
              </a:ext>
            </a:extLst>
          </p:cNvPr>
          <p:cNvSpPr txBox="1"/>
          <p:nvPr/>
        </p:nvSpPr>
        <p:spPr>
          <a:xfrm>
            <a:off x="8028474" y="3311469"/>
            <a:ext cx="747320" cy="338554"/>
          </a:xfrm>
          <a:prstGeom prst="rect">
            <a:avLst/>
          </a:prstGeom>
          <a:noFill/>
        </p:spPr>
        <p:txBody>
          <a:bodyPr wrap="none" rtlCol="0">
            <a:spAutoFit/>
          </a:bodyPr>
          <a:lstStyle/>
          <a:p>
            <a:r>
              <a:rPr lang="en-US" altLang="zh-CN" sz="800" b="1" dirty="0">
                <a:solidFill>
                  <a:srgbClr val="0000FF"/>
                </a:solidFill>
                <a:latin typeface="微软雅黑" panose="020B0503020204020204" pitchFamily="34" charset="-122"/>
                <a:ea typeface="微软雅黑" panose="020B0503020204020204" pitchFamily="34" charset="-122"/>
              </a:rPr>
              <a:t>ø: 27%</a:t>
            </a:r>
          </a:p>
          <a:p>
            <a:r>
              <a:rPr lang="en-US" altLang="zh-CN" sz="800" b="1" dirty="0">
                <a:solidFill>
                  <a:srgbClr val="0000FF"/>
                </a:solidFill>
                <a:latin typeface="微软雅黑" panose="020B0503020204020204" pitchFamily="34" charset="-122"/>
                <a:ea typeface="微软雅黑" panose="020B0503020204020204" pitchFamily="34" charset="-122"/>
              </a:rPr>
              <a:t>K: 3000mD</a:t>
            </a:r>
            <a:endParaRPr lang="zh-CN" altLang="en-US" sz="800" b="1" dirty="0">
              <a:solidFill>
                <a:srgbClr val="0000FF"/>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8A2D812-802E-AF90-7A0D-A42A87BD071E}"/>
              </a:ext>
            </a:extLst>
          </p:cNvPr>
          <p:cNvSpPr txBox="1"/>
          <p:nvPr/>
        </p:nvSpPr>
        <p:spPr>
          <a:xfrm>
            <a:off x="7449821" y="3549831"/>
            <a:ext cx="559769" cy="338554"/>
          </a:xfrm>
          <a:prstGeom prst="rect">
            <a:avLst/>
          </a:prstGeom>
          <a:noFill/>
        </p:spPr>
        <p:txBody>
          <a:bodyPr wrap="none" rtlCol="0">
            <a:spAutoFit/>
          </a:bodyPr>
          <a:lstStyle/>
          <a:p>
            <a:r>
              <a:rPr lang="en-US" altLang="zh-CN" sz="800" b="1" dirty="0">
                <a:solidFill>
                  <a:srgbClr val="0000FF"/>
                </a:solidFill>
                <a:latin typeface="微软雅黑" panose="020B0503020204020204" pitchFamily="34" charset="-122"/>
                <a:ea typeface="微软雅黑" panose="020B0503020204020204" pitchFamily="34" charset="-122"/>
              </a:rPr>
              <a:t>ø: 24%</a:t>
            </a:r>
          </a:p>
          <a:p>
            <a:r>
              <a:rPr lang="en-US" altLang="zh-CN" sz="800" b="1" dirty="0">
                <a:solidFill>
                  <a:srgbClr val="0000FF"/>
                </a:solidFill>
                <a:latin typeface="微软雅黑" panose="020B0503020204020204" pitchFamily="34" charset="-122"/>
                <a:ea typeface="微软雅黑" panose="020B0503020204020204" pitchFamily="34" charset="-122"/>
              </a:rPr>
              <a:t>K: 5mD</a:t>
            </a:r>
            <a:endParaRPr lang="zh-CN" altLang="en-US" sz="800" b="1" dirty="0">
              <a:solidFill>
                <a:srgbClr val="0000FF"/>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AD0491AE-53A1-013F-F859-54C852D4BA2D}"/>
              </a:ext>
            </a:extLst>
          </p:cNvPr>
          <p:cNvCxnSpPr/>
          <p:nvPr/>
        </p:nvCxnSpPr>
        <p:spPr>
          <a:xfrm flipV="1">
            <a:off x="8081027" y="3033346"/>
            <a:ext cx="0" cy="117816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直接连接符 17">
            <a:extLst>
              <a:ext uri="{FF2B5EF4-FFF2-40B4-BE49-F238E27FC236}">
                <a16:creationId xmlns:a16="http://schemas.microsoft.com/office/drawing/2014/main" id="{E39874B6-BAEA-417E-65BB-F2CBB0E9A28E}"/>
              </a:ext>
            </a:extLst>
          </p:cNvPr>
          <p:cNvCxnSpPr/>
          <p:nvPr/>
        </p:nvCxnSpPr>
        <p:spPr>
          <a:xfrm>
            <a:off x="6603023" y="3237856"/>
            <a:ext cx="201343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接连接符 21">
            <a:extLst>
              <a:ext uri="{FF2B5EF4-FFF2-40B4-BE49-F238E27FC236}">
                <a16:creationId xmlns:a16="http://schemas.microsoft.com/office/drawing/2014/main" id="{E69AFD77-DCDD-F4AE-010A-92D31DE7D9A2}"/>
              </a:ext>
            </a:extLst>
          </p:cNvPr>
          <p:cNvCxnSpPr/>
          <p:nvPr/>
        </p:nvCxnSpPr>
        <p:spPr>
          <a:xfrm>
            <a:off x="6603023" y="3842104"/>
            <a:ext cx="201343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3">
            <a:extLst>
              <a:ext uri="{FF2B5EF4-FFF2-40B4-BE49-F238E27FC236}">
                <a16:creationId xmlns:a16="http://schemas.microsoft.com/office/drawing/2014/main" id="{07E84585-8443-8872-827C-9AA4B5BB1D4B}"/>
              </a:ext>
            </a:extLst>
          </p:cNvPr>
          <p:cNvSpPr txBox="1">
            <a:spLocks noChangeArrowheads="1"/>
          </p:cNvSpPr>
          <p:nvPr/>
        </p:nvSpPr>
        <p:spPr bwMode="auto">
          <a:xfrm>
            <a:off x="3501837" y="94211"/>
            <a:ext cx="7734731"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二、现行孔隙度、渗透率计算方法</a:t>
            </a:r>
          </a:p>
        </p:txBody>
      </p:sp>
    </p:spTree>
    <p:extLst>
      <p:ext uri="{BB962C8B-B14F-4D97-AF65-F5344CB8AC3E}">
        <p14:creationId xmlns:p14="http://schemas.microsoft.com/office/powerpoint/2010/main" val="3495879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CE86F-84CF-A74C-A2FF-0B4B2D5EEA20}"/>
            </a:ext>
          </a:extLst>
        </p:cNvPr>
        <p:cNvGrpSpPr/>
        <p:nvPr/>
      </p:nvGrpSpPr>
      <p:grpSpPr>
        <a:xfrm>
          <a:off x="0" y="0"/>
          <a:ext cx="0" cy="0"/>
          <a:chOff x="0" y="0"/>
          <a:chExt cx="0" cy="0"/>
        </a:xfrm>
      </p:grpSpPr>
      <p:sp>
        <p:nvSpPr>
          <p:cNvPr id="4" name="文本框 18">
            <a:extLst>
              <a:ext uri="{FF2B5EF4-FFF2-40B4-BE49-F238E27FC236}">
                <a16:creationId xmlns:a16="http://schemas.microsoft.com/office/drawing/2014/main" id="{7679C0F6-2BAC-9790-626A-8D38F147DDB0}"/>
              </a:ext>
            </a:extLst>
          </p:cNvPr>
          <p:cNvSpPr>
            <a:spLocks noChangeArrowheads="1"/>
          </p:cNvSpPr>
          <p:nvPr/>
        </p:nvSpPr>
        <p:spPr bwMode="auto">
          <a:xfrm>
            <a:off x="3685732" y="2142283"/>
            <a:ext cx="6384539" cy="3431707"/>
          </a:xfrm>
          <a:prstGeom prst="rect">
            <a:avLst/>
          </a:prstGeom>
          <a:noFill/>
          <a:ln w="9525">
            <a:noFill/>
            <a:miter lim="800000"/>
          </a:ln>
        </p:spPr>
        <p:txBody>
          <a:bodyPr wrap="square" lIns="91438" tIns="45719" rIns="91438" bIns="45719">
            <a:spAutoFit/>
          </a:bodyPr>
          <a:lstStyle/>
          <a:p>
            <a:pPr eaLnBrk="0" hangingPunct="0">
              <a:defRPr/>
            </a:pPr>
            <a:r>
              <a:rPr lang="zh-CN" altLang="en-US" sz="3100" b="1" dirty="0">
                <a:solidFill>
                  <a:schemeClr val="accent2">
                    <a:lumMod val="75000"/>
                  </a:schemeClr>
                </a:solidFill>
                <a:latin typeface="Calibri" panose="020F0502020204030204" pitchFamily="34" charset="0"/>
                <a:ea typeface="微软雅黑" panose="020B0503020204020204" pitchFamily="34" charset="-122"/>
              </a:rPr>
              <a:t>一、常规测井系列及应用</a:t>
            </a: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defRPr/>
            </a:pP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defRPr/>
            </a:pPr>
            <a:r>
              <a:rPr lang="zh-CN" altLang="en-US" sz="3100" b="1" dirty="0">
                <a:solidFill>
                  <a:schemeClr val="accent1"/>
                </a:solidFill>
                <a:latin typeface="造字工房悦黑体验版纤细体"/>
                <a:ea typeface="微软雅黑" panose="020B0503020204020204" pitchFamily="34" charset="-122"/>
              </a:rPr>
              <a:t>二、现行孔隙度、渗透率计算方法</a:t>
            </a:r>
            <a:endParaRPr lang="en-US" altLang="zh-CN" sz="3100" b="1" dirty="0">
              <a:solidFill>
                <a:schemeClr val="accent1"/>
              </a:solidFill>
              <a:latin typeface="造字工房悦黑体验版纤细体"/>
              <a:ea typeface="微软雅黑" panose="020B0503020204020204" pitchFamily="34" charset="-122"/>
            </a:endParaRPr>
          </a:p>
          <a:p>
            <a:pPr eaLnBrk="0" hangingPunct="0">
              <a:defRPr/>
            </a:pP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defRPr/>
            </a:pPr>
            <a:r>
              <a:rPr lang="zh-CN" altLang="en-US" sz="3100" b="1" dirty="0">
                <a:solidFill>
                  <a:schemeClr val="accent1"/>
                </a:solidFill>
                <a:latin typeface="造字工房悦黑体验版纤细体"/>
                <a:ea typeface="微软雅黑" panose="020B0503020204020204" pitchFamily="34" charset="-122"/>
              </a:rPr>
              <a:t>三、现行含油饱和度计算方法</a:t>
            </a:r>
            <a:endParaRPr lang="en-US" altLang="zh-CN" sz="3100" b="1" dirty="0">
              <a:solidFill>
                <a:schemeClr val="accent1"/>
              </a:solidFill>
              <a:latin typeface="造字工房悦黑体验版纤细体"/>
              <a:ea typeface="微软雅黑" panose="020B0503020204020204" pitchFamily="34" charset="-122"/>
            </a:endParaRPr>
          </a:p>
          <a:p>
            <a:pPr eaLnBrk="0" hangingPunct="0">
              <a:defRPr/>
            </a:pP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r>
              <a:rPr lang="zh-CN" altLang="en-US" sz="3100" b="1" dirty="0">
                <a:solidFill>
                  <a:schemeClr val="accent1"/>
                </a:solidFill>
                <a:latin typeface="造字工房悦黑体验版纤细体"/>
                <a:ea typeface="微软雅黑" panose="020B0503020204020204" pitchFamily="34" charset="-122"/>
              </a:rPr>
              <a:t>四、下一步调整优化方案</a:t>
            </a:r>
          </a:p>
        </p:txBody>
      </p:sp>
      <p:grpSp>
        <p:nvGrpSpPr>
          <p:cNvPr id="5" name="组合 1">
            <a:extLst>
              <a:ext uri="{FF2B5EF4-FFF2-40B4-BE49-F238E27FC236}">
                <a16:creationId xmlns:a16="http://schemas.microsoft.com/office/drawing/2014/main" id="{C37351FA-6614-4FAB-BD42-A8E1A79227E3}"/>
              </a:ext>
            </a:extLst>
          </p:cNvPr>
          <p:cNvGrpSpPr/>
          <p:nvPr/>
        </p:nvGrpSpPr>
        <p:grpSpPr bwMode="auto">
          <a:xfrm>
            <a:off x="3197571" y="2313210"/>
            <a:ext cx="192633" cy="3073281"/>
            <a:chOff x="4410738" y="2571052"/>
            <a:chExt cx="193012" cy="3073631"/>
          </a:xfrm>
        </p:grpSpPr>
        <p:sp>
          <p:nvSpPr>
            <p:cNvPr id="6" name="直接连接符 14">
              <a:extLst>
                <a:ext uri="{FF2B5EF4-FFF2-40B4-BE49-F238E27FC236}">
                  <a16:creationId xmlns:a16="http://schemas.microsoft.com/office/drawing/2014/main" id="{940AA5CB-FD6B-65E3-4517-24FBB1592D2D}"/>
                </a:ext>
              </a:extLst>
            </p:cNvPr>
            <p:cNvSpPr>
              <a:spLocks noChangeShapeType="1"/>
            </p:cNvSpPr>
            <p:nvPr/>
          </p:nvSpPr>
          <p:spPr bwMode="auto">
            <a:xfrm flipH="1">
              <a:off x="4510245" y="2758943"/>
              <a:ext cx="0" cy="2704273"/>
            </a:xfrm>
            <a:prstGeom prst="line">
              <a:avLst/>
            </a:prstGeom>
            <a:noFill/>
            <a:ln w="38100">
              <a:solidFill>
                <a:schemeClr val="bg2"/>
              </a:solidFill>
              <a:round/>
            </a:ln>
          </p:spPr>
          <p:txBody>
            <a:bodyPr/>
            <a:lstStyle/>
            <a:p>
              <a:endParaRPr lang="zh-CN" altLang="en-US"/>
            </a:p>
          </p:txBody>
        </p:sp>
        <p:sp>
          <p:nvSpPr>
            <p:cNvPr id="7" name="椭圆 7">
              <a:extLst>
                <a:ext uri="{FF2B5EF4-FFF2-40B4-BE49-F238E27FC236}">
                  <a16:creationId xmlns:a16="http://schemas.microsoft.com/office/drawing/2014/main" id="{643272C8-5E48-DAE5-0A5F-39AF2122B55D}"/>
                </a:ext>
              </a:extLst>
            </p:cNvPr>
            <p:cNvSpPr>
              <a:spLocks noChangeArrowheads="1"/>
            </p:cNvSpPr>
            <p:nvPr/>
          </p:nvSpPr>
          <p:spPr bwMode="auto">
            <a:xfrm>
              <a:off x="4422775" y="2571052"/>
              <a:ext cx="180975" cy="180975"/>
            </a:xfrm>
            <a:prstGeom prst="ellipse">
              <a:avLst/>
            </a:prstGeom>
            <a:solidFill>
              <a:schemeClr val="accent2"/>
            </a:solidFill>
            <a:ln w="38100">
              <a:solidFill>
                <a:schemeClr val="bg1"/>
              </a:solidFill>
              <a:round/>
            </a:ln>
          </p:spPr>
          <p:txBody>
            <a:bodyPr lIns="90170" tIns="46990" rIns="90170" bIns="46990" anchor="ctr"/>
            <a:lstStyle/>
            <a:p>
              <a:pPr algn="ctr" eaLnBrk="0" hangingPunct="0"/>
              <a:endParaRPr lang="zh-CN" altLang="zh-CN">
                <a:solidFill>
                  <a:srgbClr val="FFFFFF"/>
                </a:solidFill>
                <a:latin typeface="造字工房悦黑体验版纤细体"/>
                <a:ea typeface="造字工房悦黑体验版纤细体"/>
                <a:cs typeface="造字工房悦黑体验版纤细体"/>
                <a:sym typeface="造字工房悦黑体验版纤细体"/>
              </a:endParaRPr>
            </a:p>
          </p:txBody>
        </p:sp>
        <p:sp>
          <p:nvSpPr>
            <p:cNvPr id="8" name="椭圆 8">
              <a:extLst>
                <a:ext uri="{FF2B5EF4-FFF2-40B4-BE49-F238E27FC236}">
                  <a16:creationId xmlns:a16="http://schemas.microsoft.com/office/drawing/2014/main" id="{8C9A3FCB-F894-54A1-D80C-A91691042EF3}"/>
                </a:ext>
              </a:extLst>
            </p:cNvPr>
            <p:cNvSpPr>
              <a:spLocks noChangeArrowheads="1"/>
            </p:cNvSpPr>
            <p:nvPr/>
          </p:nvSpPr>
          <p:spPr bwMode="auto">
            <a:xfrm>
              <a:off x="4410738" y="5465295"/>
              <a:ext cx="180975" cy="179388"/>
            </a:xfrm>
            <a:prstGeom prst="ellipse">
              <a:avLst/>
            </a:prstGeom>
            <a:solidFill>
              <a:schemeClr val="accent1"/>
            </a:solidFill>
            <a:ln w="38100">
              <a:solidFill>
                <a:schemeClr val="bg1"/>
              </a:solidFill>
              <a:round/>
            </a:ln>
          </p:spPr>
          <p:txBody>
            <a:bodyPr lIns="90170" tIns="46990" rIns="90170" bIns="46990" anchor="ctr"/>
            <a:lstStyle/>
            <a:p>
              <a:pPr algn="ctr" eaLnBrk="0" hangingPunct="0"/>
              <a:endParaRPr lang="zh-CN" altLang="zh-CN">
                <a:solidFill>
                  <a:srgbClr val="FFFFFF"/>
                </a:solidFill>
                <a:latin typeface="造字工房悦黑体验版纤细体"/>
                <a:ea typeface="造字工房悦黑体验版纤细体"/>
                <a:cs typeface="造字工房悦黑体验版纤细体"/>
                <a:sym typeface="造字工房悦黑体验版纤细体"/>
              </a:endParaRPr>
            </a:p>
          </p:txBody>
        </p:sp>
      </p:grpSp>
      <p:sp>
        <p:nvSpPr>
          <p:cNvPr id="9" name="TextBox 3">
            <a:extLst>
              <a:ext uri="{FF2B5EF4-FFF2-40B4-BE49-F238E27FC236}">
                <a16:creationId xmlns:a16="http://schemas.microsoft.com/office/drawing/2014/main" id="{A958CD0A-3325-E7D7-2F95-7FCCC83B8DF6}"/>
              </a:ext>
            </a:extLst>
          </p:cNvPr>
          <p:cNvSpPr txBox="1">
            <a:spLocks noChangeArrowheads="1"/>
          </p:cNvSpPr>
          <p:nvPr/>
        </p:nvSpPr>
        <p:spPr bwMode="auto">
          <a:xfrm>
            <a:off x="5484545" y="45050"/>
            <a:ext cx="1393457"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chemeClr val="accent1"/>
                </a:solidFill>
                <a:ea typeface="微软雅黑" panose="020B0503020204020204" pitchFamily="34" charset="-122"/>
              </a:rPr>
              <a:t>提  纲</a:t>
            </a:r>
          </a:p>
        </p:txBody>
      </p:sp>
    </p:spTree>
    <p:extLst>
      <p:ext uri="{BB962C8B-B14F-4D97-AF65-F5344CB8AC3E}">
        <p14:creationId xmlns:p14="http://schemas.microsoft.com/office/powerpoint/2010/main" val="2276004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1D045-A0F1-8950-0E22-601404482C5E}"/>
            </a:ext>
          </a:extLst>
        </p:cNvPr>
        <p:cNvGrpSpPr/>
        <p:nvPr/>
      </p:nvGrpSpPr>
      <p:grpSpPr>
        <a:xfrm>
          <a:off x="0" y="0"/>
          <a:ext cx="0" cy="0"/>
          <a:chOff x="0" y="0"/>
          <a:chExt cx="0" cy="0"/>
        </a:xfrm>
      </p:grpSpPr>
      <p:sp>
        <p:nvSpPr>
          <p:cNvPr id="4" name="文本框 18">
            <a:extLst>
              <a:ext uri="{FF2B5EF4-FFF2-40B4-BE49-F238E27FC236}">
                <a16:creationId xmlns:a16="http://schemas.microsoft.com/office/drawing/2014/main" id="{BD5232CB-74E9-19D2-8DD4-8750DB795E69}"/>
              </a:ext>
            </a:extLst>
          </p:cNvPr>
          <p:cNvSpPr>
            <a:spLocks noChangeArrowheads="1"/>
          </p:cNvSpPr>
          <p:nvPr/>
        </p:nvSpPr>
        <p:spPr bwMode="auto">
          <a:xfrm>
            <a:off x="3685732" y="1869721"/>
            <a:ext cx="6384539" cy="3431707"/>
          </a:xfrm>
          <a:prstGeom prst="rect">
            <a:avLst/>
          </a:prstGeom>
          <a:noFill/>
          <a:ln w="9525">
            <a:noFill/>
            <a:miter lim="800000"/>
          </a:ln>
        </p:spPr>
        <p:txBody>
          <a:bodyPr wrap="square" lIns="91438" tIns="45719" rIns="91438" bIns="45719">
            <a:spAutoFit/>
          </a:bodyPr>
          <a:lstStyle/>
          <a:p>
            <a:pPr eaLnBrk="0" hangingPunct="0">
              <a:defRPr/>
            </a:pPr>
            <a:r>
              <a:rPr lang="zh-CN" altLang="en-US" sz="3100" b="1" dirty="0">
                <a:solidFill>
                  <a:schemeClr val="accent1"/>
                </a:solidFill>
                <a:latin typeface="造字工房悦黑体验版纤细体"/>
                <a:ea typeface="微软雅黑" panose="020B0503020204020204" pitchFamily="34" charset="-122"/>
              </a:rPr>
              <a:t>一、常规测井系列及应用</a:t>
            </a:r>
            <a:endParaRPr lang="en-US" altLang="zh-CN" sz="3100" b="1" dirty="0">
              <a:solidFill>
                <a:schemeClr val="accent1"/>
              </a:solidFill>
              <a:latin typeface="造字工房悦黑体验版纤细体"/>
              <a:ea typeface="微软雅黑" panose="020B0503020204020204" pitchFamily="34" charset="-122"/>
            </a:endParaRPr>
          </a:p>
          <a:p>
            <a:pPr eaLnBrk="0" hangingPunct="0">
              <a:defRPr/>
            </a:pP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defRPr/>
            </a:pPr>
            <a:r>
              <a:rPr lang="zh-CN" altLang="en-US" sz="3100" b="1" dirty="0">
                <a:solidFill>
                  <a:schemeClr val="accent1"/>
                </a:solidFill>
                <a:latin typeface="造字工房悦黑体验版纤细体"/>
                <a:ea typeface="微软雅黑" panose="020B0503020204020204" pitchFamily="34" charset="-122"/>
              </a:rPr>
              <a:t>二、现行孔隙度、渗透率计算方法</a:t>
            </a:r>
            <a:endParaRPr lang="en-US" altLang="zh-CN" sz="3100" b="1" dirty="0">
              <a:solidFill>
                <a:schemeClr val="accent1"/>
              </a:solidFill>
              <a:latin typeface="造字工房悦黑体验版纤细体"/>
              <a:ea typeface="微软雅黑" panose="020B0503020204020204" pitchFamily="34" charset="-122"/>
            </a:endParaRPr>
          </a:p>
          <a:p>
            <a:pPr eaLnBrk="0" hangingPunct="0">
              <a:defRPr/>
            </a:pPr>
            <a:endParaRPr lang="en-US" altLang="zh-CN" sz="3100" b="1" dirty="0">
              <a:solidFill>
                <a:schemeClr val="accent1"/>
              </a:solidFill>
              <a:latin typeface="造字工房悦黑体验版纤细体"/>
              <a:ea typeface="微软雅黑" panose="020B0503020204020204" pitchFamily="34" charset="-122"/>
            </a:endParaRPr>
          </a:p>
          <a:p>
            <a:pPr eaLnBrk="0" hangingPunct="0">
              <a:defRPr/>
            </a:pPr>
            <a:r>
              <a:rPr lang="zh-CN" altLang="en-US" sz="3100" b="1" dirty="0">
                <a:solidFill>
                  <a:schemeClr val="accent2">
                    <a:lumMod val="75000"/>
                  </a:schemeClr>
                </a:solidFill>
                <a:latin typeface="Calibri" panose="020F0502020204030204" pitchFamily="34" charset="0"/>
                <a:ea typeface="微软雅黑" panose="020B0503020204020204" pitchFamily="34" charset="-122"/>
              </a:rPr>
              <a:t>三、现行含油饱和度计算方法</a:t>
            </a: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defRPr/>
            </a:pP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r>
              <a:rPr lang="zh-CN" altLang="en-US" sz="3100" b="1" dirty="0">
                <a:solidFill>
                  <a:schemeClr val="accent1"/>
                </a:solidFill>
                <a:latin typeface="造字工房悦黑体验版纤细体"/>
                <a:ea typeface="微软雅黑" panose="020B0503020204020204" pitchFamily="34" charset="-122"/>
              </a:rPr>
              <a:t>四、下一步调整优化方案</a:t>
            </a:r>
          </a:p>
        </p:txBody>
      </p:sp>
      <p:grpSp>
        <p:nvGrpSpPr>
          <p:cNvPr id="5" name="组合 1">
            <a:extLst>
              <a:ext uri="{FF2B5EF4-FFF2-40B4-BE49-F238E27FC236}">
                <a16:creationId xmlns:a16="http://schemas.microsoft.com/office/drawing/2014/main" id="{D5ABACA7-0C3F-AE51-4A9B-9EFE6720C6D2}"/>
              </a:ext>
            </a:extLst>
          </p:cNvPr>
          <p:cNvGrpSpPr/>
          <p:nvPr/>
        </p:nvGrpSpPr>
        <p:grpSpPr bwMode="auto">
          <a:xfrm>
            <a:off x="3197571" y="2040648"/>
            <a:ext cx="192633" cy="3073281"/>
            <a:chOff x="4410738" y="2571052"/>
            <a:chExt cx="193012" cy="3073631"/>
          </a:xfrm>
        </p:grpSpPr>
        <p:sp>
          <p:nvSpPr>
            <p:cNvPr id="6" name="直接连接符 14">
              <a:extLst>
                <a:ext uri="{FF2B5EF4-FFF2-40B4-BE49-F238E27FC236}">
                  <a16:creationId xmlns:a16="http://schemas.microsoft.com/office/drawing/2014/main" id="{AD0F7CE4-235A-C5E6-B7FC-036484B21A06}"/>
                </a:ext>
              </a:extLst>
            </p:cNvPr>
            <p:cNvSpPr>
              <a:spLocks noChangeShapeType="1"/>
            </p:cNvSpPr>
            <p:nvPr/>
          </p:nvSpPr>
          <p:spPr bwMode="auto">
            <a:xfrm flipH="1">
              <a:off x="4510245" y="2758943"/>
              <a:ext cx="0" cy="2704273"/>
            </a:xfrm>
            <a:prstGeom prst="line">
              <a:avLst/>
            </a:prstGeom>
            <a:noFill/>
            <a:ln w="38100">
              <a:solidFill>
                <a:schemeClr val="bg2"/>
              </a:solidFill>
              <a:round/>
            </a:ln>
          </p:spPr>
          <p:txBody>
            <a:bodyPr/>
            <a:lstStyle/>
            <a:p>
              <a:endParaRPr lang="zh-CN" altLang="en-US"/>
            </a:p>
          </p:txBody>
        </p:sp>
        <p:sp>
          <p:nvSpPr>
            <p:cNvPr id="7" name="椭圆 7">
              <a:extLst>
                <a:ext uri="{FF2B5EF4-FFF2-40B4-BE49-F238E27FC236}">
                  <a16:creationId xmlns:a16="http://schemas.microsoft.com/office/drawing/2014/main" id="{C4139027-B38B-5493-C37D-85F7F38E36F9}"/>
                </a:ext>
              </a:extLst>
            </p:cNvPr>
            <p:cNvSpPr>
              <a:spLocks noChangeArrowheads="1"/>
            </p:cNvSpPr>
            <p:nvPr/>
          </p:nvSpPr>
          <p:spPr bwMode="auto">
            <a:xfrm>
              <a:off x="4422775" y="2571052"/>
              <a:ext cx="180975" cy="180975"/>
            </a:xfrm>
            <a:prstGeom prst="ellipse">
              <a:avLst/>
            </a:prstGeom>
            <a:solidFill>
              <a:schemeClr val="accent2"/>
            </a:solidFill>
            <a:ln w="38100">
              <a:solidFill>
                <a:schemeClr val="bg1"/>
              </a:solidFill>
              <a:round/>
            </a:ln>
          </p:spPr>
          <p:txBody>
            <a:bodyPr lIns="90170" tIns="46990" rIns="90170" bIns="46990" anchor="ctr"/>
            <a:lstStyle/>
            <a:p>
              <a:pPr algn="ctr" eaLnBrk="0" hangingPunct="0"/>
              <a:endParaRPr lang="zh-CN" altLang="zh-CN">
                <a:solidFill>
                  <a:srgbClr val="FFFFFF"/>
                </a:solidFill>
                <a:latin typeface="造字工房悦黑体验版纤细体"/>
                <a:ea typeface="造字工房悦黑体验版纤细体"/>
                <a:cs typeface="造字工房悦黑体验版纤细体"/>
                <a:sym typeface="造字工房悦黑体验版纤细体"/>
              </a:endParaRPr>
            </a:p>
          </p:txBody>
        </p:sp>
        <p:sp>
          <p:nvSpPr>
            <p:cNvPr id="8" name="椭圆 8">
              <a:extLst>
                <a:ext uri="{FF2B5EF4-FFF2-40B4-BE49-F238E27FC236}">
                  <a16:creationId xmlns:a16="http://schemas.microsoft.com/office/drawing/2014/main" id="{0FE933EC-57FE-1AF3-6BEF-FF6D9621FC0B}"/>
                </a:ext>
              </a:extLst>
            </p:cNvPr>
            <p:cNvSpPr>
              <a:spLocks noChangeArrowheads="1"/>
            </p:cNvSpPr>
            <p:nvPr/>
          </p:nvSpPr>
          <p:spPr bwMode="auto">
            <a:xfrm>
              <a:off x="4410738" y="5465295"/>
              <a:ext cx="180975" cy="179388"/>
            </a:xfrm>
            <a:prstGeom prst="ellipse">
              <a:avLst/>
            </a:prstGeom>
            <a:solidFill>
              <a:schemeClr val="accent1"/>
            </a:solidFill>
            <a:ln w="38100">
              <a:solidFill>
                <a:schemeClr val="bg1"/>
              </a:solidFill>
              <a:round/>
            </a:ln>
          </p:spPr>
          <p:txBody>
            <a:bodyPr lIns="90170" tIns="46990" rIns="90170" bIns="46990" anchor="ctr"/>
            <a:lstStyle/>
            <a:p>
              <a:pPr algn="ctr" eaLnBrk="0" hangingPunct="0"/>
              <a:endParaRPr lang="zh-CN" altLang="zh-CN">
                <a:solidFill>
                  <a:srgbClr val="FFFFFF"/>
                </a:solidFill>
                <a:latin typeface="造字工房悦黑体验版纤细体"/>
                <a:ea typeface="造字工房悦黑体验版纤细体"/>
                <a:cs typeface="造字工房悦黑体验版纤细体"/>
                <a:sym typeface="造字工房悦黑体验版纤细体"/>
              </a:endParaRPr>
            </a:p>
          </p:txBody>
        </p:sp>
      </p:grpSp>
      <p:sp>
        <p:nvSpPr>
          <p:cNvPr id="9" name="TextBox 3">
            <a:extLst>
              <a:ext uri="{FF2B5EF4-FFF2-40B4-BE49-F238E27FC236}">
                <a16:creationId xmlns:a16="http://schemas.microsoft.com/office/drawing/2014/main" id="{857B1386-02CD-21AC-C8C5-1534B98DEF65}"/>
              </a:ext>
            </a:extLst>
          </p:cNvPr>
          <p:cNvSpPr txBox="1">
            <a:spLocks noChangeArrowheads="1"/>
          </p:cNvSpPr>
          <p:nvPr/>
        </p:nvSpPr>
        <p:spPr bwMode="auto">
          <a:xfrm>
            <a:off x="5484545" y="45050"/>
            <a:ext cx="1393457"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chemeClr val="accent1"/>
                </a:solidFill>
                <a:ea typeface="微软雅黑" panose="020B0503020204020204" pitchFamily="34" charset="-122"/>
              </a:rPr>
              <a:t>提  纲</a:t>
            </a:r>
          </a:p>
        </p:txBody>
      </p:sp>
    </p:spTree>
    <p:extLst>
      <p:ext uri="{BB962C8B-B14F-4D97-AF65-F5344CB8AC3E}">
        <p14:creationId xmlns:p14="http://schemas.microsoft.com/office/powerpoint/2010/main" val="3606012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3A2D7-57C7-8EC8-EAF0-F0608E01B034}"/>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C06F268D-B95B-30B5-568D-D7C4BB7548B4}"/>
              </a:ext>
            </a:extLst>
          </p:cNvPr>
          <p:cNvSpPr txBox="1"/>
          <p:nvPr/>
        </p:nvSpPr>
        <p:spPr>
          <a:xfrm>
            <a:off x="669693" y="1099636"/>
            <a:ext cx="11056195" cy="920573"/>
          </a:xfrm>
          <a:prstGeom prst="rect">
            <a:avLst/>
          </a:prstGeom>
          <a:noFill/>
        </p:spPr>
        <p:txBody>
          <a:bodyPr wrap="square">
            <a:spAutoFit/>
          </a:bodyPr>
          <a:lstStyle/>
          <a:p>
            <a:pPr indent="452755" eaLnBrk="0" fontAlgn="auto" hangingPunct="0">
              <a:lnSpc>
                <a:spcPct val="150000"/>
              </a:lnSpc>
              <a:spcBef>
                <a:spcPct val="0"/>
              </a:spcBef>
              <a:spcAft>
                <a:spcPts val="0"/>
              </a:spcAft>
              <a:buNone/>
              <a:defRPr/>
            </a:pPr>
            <a:r>
              <a:rPr lang="zh-CN" altLang="en-US" sz="2000" kern="0"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测井计算储层含油饱和度的方法主要分为电法和非电法两类，基于常规测井资料的广泛性，目前砂岩储层的含油饱和度均利用 “阿尔奇公式”计算。</a:t>
            </a:r>
            <a:endParaRPr lang="en-US" altLang="zh-CN" b="1" dirty="0">
              <a:latin typeface="微软雅黑" panose="020B0503020204020204" pitchFamily="34" charset="-122"/>
              <a:ea typeface="微软雅黑" panose="020B0503020204020204" pitchFamily="34" charset="-122"/>
            </a:endParaRPr>
          </a:p>
        </p:txBody>
      </p:sp>
      <p:sp>
        <p:nvSpPr>
          <p:cNvPr id="3" name="TextBox 3">
            <a:extLst>
              <a:ext uri="{FF2B5EF4-FFF2-40B4-BE49-F238E27FC236}">
                <a16:creationId xmlns:a16="http://schemas.microsoft.com/office/drawing/2014/main" id="{2A1FCC9C-7C75-407C-9606-958A05341002}"/>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p:graphicFrame>
        <p:nvGraphicFramePr>
          <p:cNvPr id="20" name="表格 19">
            <a:extLst>
              <a:ext uri="{FF2B5EF4-FFF2-40B4-BE49-F238E27FC236}">
                <a16:creationId xmlns:a16="http://schemas.microsoft.com/office/drawing/2014/main" id="{A92ABD19-12AD-3B89-F56B-A02703E360D9}"/>
              </a:ext>
            </a:extLst>
          </p:cNvPr>
          <p:cNvGraphicFramePr>
            <a:graphicFrameLocks noGrp="1"/>
          </p:cNvGraphicFramePr>
          <p:nvPr/>
        </p:nvGraphicFramePr>
        <p:xfrm>
          <a:off x="779145" y="2538730"/>
          <a:ext cx="10516385" cy="3409315"/>
        </p:xfrm>
        <a:graphic>
          <a:graphicData uri="http://schemas.openxmlformats.org/drawingml/2006/table">
            <a:tbl>
              <a:tblPr firstRow="1" bandRow="1">
                <a:tableStyleId>{5C22544A-7EE6-4342-B048-85BDC9FD1C3A}</a:tableStyleId>
              </a:tblPr>
              <a:tblGrid>
                <a:gridCol w="1351367">
                  <a:extLst>
                    <a:ext uri="{9D8B030D-6E8A-4147-A177-3AD203B41FA5}">
                      <a16:colId xmlns:a16="http://schemas.microsoft.com/office/drawing/2014/main" val="20000"/>
                    </a:ext>
                  </a:extLst>
                </a:gridCol>
                <a:gridCol w="1999629">
                  <a:extLst>
                    <a:ext uri="{9D8B030D-6E8A-4147-A177-3AD203B41FA5}">
                      <a16:colId xmlns:a16="http://schemas.microsoft.com/office/drawing/2014/main" val="20001"/>
                    </a:ext>
                  </a:extLst>
                </a:gridCol>
                <a:gridCol w="2610918">
                  <a:extLst>
                    <a:ext uri="{9D8B030D-6E8A-4147-A177-3AD203B41FA5}">
                      <a16:colId xmlns:a16="http://schemas.microsoft.com/office/drawing/2014/main" val="20002"/>
                    </a:ext>
                  </a:extLst>
                </a:gridCol>
                <a:gridCol w="2055089">
                  <a:extLst>
                    <a:ext uri="{9D8B030D-6E8A-4147-A177-3AD203B41FA5}">
                      <a16:colId xmlns:a16="http://schemas.microsoft.com/office/drawing/2014/main" val="20003"/>
                    </a:ext>
                  </a:extLst>
                </a:gridCol>
                <a:gridCol w="2499382">
                  <a:extLst>
                    <a:ext uri="{9D8B030D-6E8A-4147-A177-3AD203B41FA5}">
                      <a16:colId xmlns:a16="http://schemas.microsoft.com/office/drawing/2014/main" val="20004"/>
                    </a:ext>
                  </a:extLst>
                </a:gridCol>
              </a:tblGrid>
              <a:tr h="706755">
                <a:tc>
                  <a:txBody>
                    <a:bodyPr/>
                    <a:lstStyle/>
                    <a:p>
                      <a:pPr algn="ctr"/>
                      <a:r>
                        <a:rPr lang="zh-CN" altLang="en-US" sz="1800" dirty="0">
                          <a:latin typeface="微软雅黑" panose="020B0503020204020204" pitchFamily="34" charset="-122"/>
                          <a:ea typeface="微软雅黑" panose="020B0503020204020204" pitchFamily="34" charset="-122"/>
                        </a:rPr>
                        <a:t>方法类别</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a:latin typeface="微软雅黑" panose="020B0503020204020204" pitchFamily="34" charset="-122"/>
                          <a:ea typeface="微软雅黑" panose="020B0503020204020204" pitchFamily="34" charset="-122"/>
                        </a:rPr>
                        <a:t>代表模型</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a:latin typeface="微软雅黑" panose="020B0503020204020204" pitchFamily="34" charset="-122"/>
                          <a:ea typeface="微软雅黑" panose="020B0503020204020204" pitchFamily="34" charset="-122"/>
                        </a:rPr>
                        <a:t>适用储层</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a:latin typeface="微软雅黑" panose="020B0503020204020204" pitchFamily="34" charset="-122"/>
                          <a:ea typeface="微软雅黑" panose="020B0503020204020204" pitchFamily="34" charset="-122"/>
                        </a:rPr>
                        <a:t>数据需求</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dirty="0">
                          <a:latin typeface="微软雅黑" panose="020B0503020204020204" pitchFamily="34" charset="-122"/>
                          <a:ea typeface="微软雅黑" panose="020B0503020204020204" pitchFamily="34" charset="-122"/>
                        </a:rPr>
                        <a:t>主要限制</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0"/>
                  </a:ext>
                </a:extLst>
              </a:tr>
              <a:tr h="935990">
                <a:tc rowSpan="2">
                  <a:txBody>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经典电法</a:t>
                      </a:r>
                    </a:p>
                  </a:txBody>
                  <a:tcPr anchor="ctr"/>
                </a:tc>
                <a:tc>
                  <a:txBody>
                    <a:bodyPr/>
                    <a:lstStyle/>
                    <a:p>
                      <a:r>
                        <a:rPr lang="zh-CN" altLang="en-US" sz="1600" b="1" dirty="0">
                          <a:solidFill>
                            <a:srgbClr val="C00000"/>
                          </a:solidFill>
                          <a:latin typeface="微软雅黑" panose="020B0503020204020204" pitchFamily="34" charset="-122"/>
                          <a:ea typeface="微软雅黑" panose="020B0503020204020204" pitchFamily="34" charset="-122"/>
                        </a:rPr>
                        <a:t>阿尔奇公式 </a:t>
                      </a:r>
                    </a:p>
                  </a:txBody>
                  <a:tcPr anchor="ctr"/>
                </a:tc>
                <a:tc>
                  <a:txBody>
                    <a:bodyPr/>
                    <a:lstStyle/>
                    <a:p>
                      <a:r>
                        <a:rPr lang="zh-CN" altLang="en-US" sz="1600" b="1" dirty="0">
                          <a:solidFill>
                            <a:srgbClr val="C00000"/>
                          </a:solidFill>
                          <a:latin typeface="微软雅黑" panose="020B0503020204020204" pitchFamily="34" charset="-122"/>
                          <a:ea typeface="微软雅黑" panose="020B0503020204020204" pitchFamily="34" charset="-122"/>
                        </a:rPr>
                        <a:t>适用于常规碎屑岩储层</a:t>
                      </a:r>
                    </a:p>
                  </a:txBody>
                  <a:tcPr anchor="ctr"/>
                </a:tc>
                <a:tc>
                  <a:txBody>
                    <a:bodyPr/>
                    <a:lstStyle/>
                    <a:p>
                      <a:r>
                        <a:rPr lang="en-US" altLang="zh-CN" sz="1600" b="1" dirty="0">
                          <a:solidFill>
                            <a:srgbClr val="C00000"/>
                          </a:solidFill>
                          <a:latin typeface="微软雅黑" panose="020B0503020204020204" pitchFamily="34" charset="-122"/>
                          <a:ea typeface="微软雅黑" panose="020B0503020204020204" pitchFamily="34" charset="-122"/>
                        </a:rPr>
                        <a:t>( Rt</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Por</a:t>
                      </a:r>
                      <a:r>
                        <a:rPr lang="zh-CN" altLang="en-US" sz="1600" b="1" dirty="0">
                          <a:solidFill>
                            <a:srgbClr val="C00000"/>
                          </a:solidFill>
                          <a:latin typeface="微软雅黑" panose="020B0503020204020204" pitchFamily="34" charset="-122"/>
                          <a:ea typeface="微软雅黑" panose="020B0503020204020204" pitchFamily="34" charset="-122"/>
                        </a:rPr>
                        <a:t>、</a:t>
                      </a:r>
                      <a:r>
                        <a:rPr lang="en-US" altLang="zh-CN" sz="1600" b="1" dirty="0" err="1">
                          <a:solidFill>
                            <a:srgbClr val="C00000"/>
                          </a:solidFill>
                          <a:latin typeface="微软雅黑" panose="020B0503020204020204" pitchFamily="34" charset="-122"/>
                          <a:ea typeface="微软雅黑" panose="020B0503020204020204" pitchFamily="34" charset="-122"/>
                        </a:rPr>
                        <a:t>Rw</a:t>
                      </a:r>
                      <a:r>
                        <a:rPr lang="en-US" altLang="zh-CN" sz="1600" b="1" dirty="0">
                          <a:solidFill>
                            <a:srgbClr val="C00000"/>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rPr>
                        <a:t>，岩电参数 </a:t>
                      </a:r>
                    </a:p>
                  </a:txBody>
                  <a:tcPr anchor="ctr"/>
                </a:tc>
                <a:tc>
                  <a:txBody>
                    <a:bodyPr/>
                    <a:lstStyle/>
                    <a:p>
                      <a:r>
                        <a:rPr lang="zh-CN" altLang="en-US" sz="1600" b="1" dirty="0">
                          <a:solidFill>
                            <a:srgbClr val="C00000"/>
                          </a:solidFill>
                          <a:latin typeface="微软雅黑" panose="020B0503020204020204" pitchFamily="34" charset="-122"/>
                          <a:ea typeface="微软雅黑" panose="020B0503020204020204" pitchFamily="34" charset="-122"/>
                        </a:rPr>
                        <a:t>非常规储层适用性差</a:t>
                      </a:r>
                    </a:p>
                  </a:txBody>
                  <a:tcPr anchor="ctr"/>
                </a:tc>
                <a:extLst>
                  <a:ext uri="{0D108BD9-81ED-4DB2-BD59-A6C34878D82A}">
                    <a16:rowId xmlns:a16="http://schemas.microsoft.com/office/drawing/2014/main" val="10001"/>
                  </a:ext>
                </a:extLst>
              </a:tr>
              <a:tr h="647700">
                <a:tc vMerge="1">
                  <a:txBody>
                    <a:bodyPr/>
                    <a:lstStyle/>
                    <a:p>
                      <a:endParaRPr lang="zh-CN"/>
                    </a:p>
                  </a:txBody>
                  <a:tcPr anchor="ctr"/>
                </a:tc>
                <a:tc>
                  <a:txBody>
                    <a:bodyPr/>
                    <a:lstStyle/>
                    <a:p>
                      <a:r>
                        <a:rPr lang="en-US" altLang="zh-CN" sz="1600" dirty="0">
                          <a:latin typeface="微软雅黑" panose="020B0503020204020204" pitchFamily="34" charset="-122"/>
                          <a:ea typeface="微软雅黑" panose="020B0503020204020204" pitchFamily="34" charset="-122"/>
                        </a:rPr>
                        <a:t>W-S</a:t>
                      </a:r>
                      <a:r>
                        <a:rPr lang="zh-CN" altLang="en-US" sz="1600" dirty="0">
                          <a:latin typeface="微软雅黑" panose="020B0503020204020204" pitchFamily="34" charset="-122"/>
                          <a:ea typeface="微软雅黑" panose="020B0503020204020204" pitchFamily="34" charset="-122"/>
                        </a:rPr>
                        <a:t>模型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印尼公式 </a:t>
                      </a:r>
                    </a:p>
                  </a:txBody>
                  <a:tcPr anchor="ctr"/>
                </a:tc>
                <a:tc>
                  <a:txBody>
                    <a:bodyPr/>
                    <a:lstStyle/>
                    <a:p>
                      <a:r>
                        <a:rPr lang="zh-CN" altLang="en-US" sz="1600" dirty="0">
                          <a:latin typeface="微软雅黑" panose="020B0503020204020204" pitchFamily="34" charset="-122"/>
                          <a:ea typeface="微软雅黑" panose="020B0503020204020204" pitchFamily="34" charset="-122"/>
                        </a:rPr>
                        <a:t>适用于高泥质砂岩储层</a:t>
                      </a:r>
                    </a:p>
                  </a:txBody>
                  <a:tcPr anchor="ctr"/>
                </a:tc>
                <a:tc>
                  <a:txBody>
                    <a:bodyPr/>
                    <a:lstStyle/>
                    <a:p>
                      <a:r>
                        <a:rPr lang="en-US" altLang="zh-CN" sz="1600" dirty="0">
                          <a:latin typeface="微软雅黑" panose="020B0503020204020204" pitchFamily="34" charset="-122"/>
                          <a:ea typeface="微软雅黑" panose="020B0503020204020204" pitchFamily="34" charset="-122"/>
                        </a:rPr>
                        <a:t>GR</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DEN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Qv </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a:latin typeface="微软雅黑" panose="020B0503020204020204" pitchFamily="34" charset="-122"/>
                          <a:ea typeface="微软雅黑" panose="020B0503020204020204" pitchFamily="34" charset="-122"/>
                        </a:rPr>
                        <a:t>需岩心标定</a:t>
                      </a:r>
                      <a:r>
                        <a:rPr lang="en-US" altLang="zh-CN" sz="1600" dirty="0">
                          <a:latin typeface="微软雅黑" panose="020B0503020204020204" pitchFamily="34" charset="-122"/>
                          <a:ea typeface="微软雅黑" panose="020B0503020204020204" pitchFamily="34" charset="-122"/>
                        </a:rPr>
                        <a:t>Qv </a:t>
                      </a:r>
                      <a:endParaRPr lang="zh-CN" altLang="en-US" sz="16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1118870">
                <a:tc>
                  <a:txBody>
                    <a:bodyPr/>
                    <a:lstStyle/>
                    <a:p>
                      <a:pPr algn="ctr"/>
                      <a:r>
                        <a:rPr lang="zh-CN" altLang="en-US" sz="1600" dirty="0">
                          <a:latin typeface="微软雅黑" panose="020B0503020204020204" pitchFamily="34" charset="-122"/>
                          <a:ea typeface="微软雅黑" panose="020B0503020204020204" pitchFamily="34" charset="-122"/>
                        </a:rPr>
                        <a:t>非电法</a:t>
                      </a:r>
                    </a:p>
                  </a:txBody>
                  <a:tcPr anchor="ctr"/>
                </a:tc>
                <a:tc>
                  <a:txBody>
                    <a:bodyPr/>
                    <a:lstStyle/>
                    <a:p>
                      <a:r>
                        <a:rPr lang="en-US" altLang="zh-CN" sz="1600" dirty="0">
                          <a:latin typeface="微软雅黑" panose="020B0503020204020204" pitchFamily="34" charset="-122"/>
                          <a:ea typeface="微软雅黑" panose="020B0503020204020204" pitchFamily="34" charset="-122"/>
                        </a:rPr>
                        <a:t>NMR T2</a:t>
                      </a:r>
                      <a:r>
                        <a:rPr lang="zh-CN" altLang="en-US" sz="1600" dirty="0">
                          <a:latin typeface="微软雅黑" panose="020B0503020204020204" pitchFamily="34" charset="-122"/>
                          <a:ea typeface="微软雅黑" panose="020B0503020204020204" pitchFamily="34" charset="-122"/>
                        </a:rPr>
                        <a:t>阈值</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双重介质饱和度模型</a:t>
                      </a:r>
                    </a:p>
                  </a:txBody>
                  <a:tcPr anchor="ctr"/>
                </a:tc>
                <a:tc>
                  <a:txBody>
                    <a:bodyPr/>
                    <a:lstStyle/>
                    <a:p>
                      <a:r>
                        <a:rPr lang="zh-CN" altLang="en-US" sz="1600" dirty="0">
                          <a:latin typeface="微软雅黑" panose="020B0503020204020204" pitchFamily="34" charset="-122"/>
                          <a:ea typeface="微软雅黑" panose="020B0503020204020204" pitchFamily="34" charset="-122"/>
                        </a:rPr>
                        <a:t>常规碎屑岩、页岩、致密油、裂缝碳酸盐岩 </a:t>
                      </a:r>
                    </a:p>
                  </a:txBody>
                  <a:tcPr anchor="ctr"/>
                </a:tc>
                <a:tc>
                  <a:txBody>
                    <a:bodyPr/>
                    <a:lstStyle/>
                    <a:p>
                      <a:r>
                        <a:rPr lang="zh-CN" altLang="en-US" sz="1600" dirty="0">
                          <a:latin typeface="微软雅黑" panose="020B0503020204020204" pitchFamily="34" charset="-122"/>
                          <a:ea typeface="微软雅黑" panose="020B0503020204020204" pitchFamily="34" charset="-122"/>
                        </a:rPr>
                        <a:t>核磁</a:t>
                      </a:r>
                      <a:r>
                        <a:rPr lang="en-US" altLang="zh-CN" sz="1600" dirty="0">
                          <a:latin typeface="微软雅黑" panose="020B0503020204020204" pitchFamily="34" charset="-122"/>
                          <a:ea typeface="微软雅黑" panose="020B0503020204020204" pitchFamily="34" charset="-122"/>
                        </a:rPr>
                        <a:t>T2</a:t>
                      </a:r>
                      <a:r>
                        <a:rPr lang="zh-CN" altLang="en-US" sz="1600" dirty="0">
                          <a:latin typeface="微软雅黑" panose="020B0503020204020204" pitchFamily="34" charset="-122"/>
                          <a:ea typeface="微软雅黑" panose="020B0503020204020204" pitchFamily="34" charset="-122"/>
                        </a:rPr>
                        <a:t>谱</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电成像</a:t>
                      </a:r>
                    </a:p>
                  </a:txBody>
                  <a:tcPr anchor="ctr"/>
                </a:tc>
                <a:tc>
                  <a:txBody>
                    <a:bodyPr/>
                    <a:lstStyle/>
                    <a:p>
                      <a:r>
                        <a:rPr lang="zh-CN" altLang="en-US" sz="1600" dirty="0">
                          <a:latin typeface="微软雅黑" panose="020B0503020204020204" pitchFamily="34" charset="-122"/>
                          <a:ea typeface="微软雅黑" panose="020B0503020204020204" pitchFamily="34" charset="-122"/>
                        </a:rPr>
                        <a:t>资料广泛性不够</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50733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7094" y="1254778"/>
            <a:ext cx="10929959" cy="406971"/>
          </a:xfrm>
          <a:prstGeom prst="rect">
            <a:avLst/>
          </a:prstGeom>
          <a:noFill/>
        </p:spPr>
        <p:txBody>
          <a:bodyPr wrap="square">
            <a:spAutoFit/>
          </a:bodyPr>
          <a:lstStyle/>
          <a:p>
            <a:pPr indent="452755" eaLnBrk="0" fontAlgn="auto" hangingPunct="0">
              <a:lnSpc>
                <a:spcPct val="125000"/>
              </a:lnSpc>
              <a:spcAft>
                <a:spcPts val="0"/>
              </a:spcAft>
              <a:buNone/>
              <a:defRPr/>
            </a:pPr>
            <a:r>
              <a:rPr lang="zh-CN" altLang="en-US" b="1" dirty="0">
                <a:latin typeface="微软雅黑" panose="020B0503020204020204" pitchFamily="34" charset="-122"/>
                <a:ea typeface="微软雅黑" panose="020B0503020204020204" pitchFamily="34" charset="-122"/>
              </a:rPr>
              <a:t>常规砂岩储层利用阿尔奇公式，结合岩电实验获取的参数，计算获取砂岩储层的含油饱和度数值。</a:t>
            </a:r>
            <a:endParaRPr lang="en-US" altLang="zh-CN" b="1" dirty="0">
              <a:latin typeface="微软雅黑" panose="020B0503020204020204" pitchFamily="34" charset="-122"/>
              <a:ea typeface="微软雅黑" panose="020B0503020204020204" pitchFamily="34" charset="-122"/>
            </a:endParaRPr>
          </a:p>
        </p:txBody>
      </p:sp>
      <p:sp>
        <p:nvSpPr>
          <p:cNvPr id="3" name="TextBox 3"/>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mc:AlternateContent xmlns:mc="http://schemas.openxmlformats.org/markup-compatibility/2006" xmlns:a14="http://schemas.microsoft.com/office/drawing/2010/main">
        <mc:Choice Requires="a14">
          <p:sp>
            <p:nvSpPr>
              <p:cNvPr id="4" name="文本框 3"/>
              <p:cNvSpPr txBox="1"/>
              <p:nvPr/>
            </p:nvSpPr>
            <p:spPr>
              <a:xfrm>
                <a:off x="6753298" y="3263867"/>
                <a:ext cx="2277527" cy="9093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𝑤</m:t>
                          </m:r>
                        </m:sub>
                      </m:sSub>
                      <m:r>
                        <a:rPr lang="en-US" altLang="zh-CN" sz="2000" dirty="0">
                          <a:latin typeface="Cambria Math" panose="02040503050406030204" pitchFamily="18" charset="0"/>
                          <a:ea typeface="Cambria Math" panose="02040503050406030204" pitchFamily="18" charset="0"/>
                        </a:rPr>
                        <m:t>=</m:t>
                      </m:r>
                      <m:rad>
                        <m:radPr>
                          <m:ctrlPr>
                            <a:rPr lang="en-US" altLang="zh-CN" sz="2000" i="1" dirty="0" smtClean="0">
                              <a:solidFill>
                                <a:schemeClr val="tx1"/>
                              </a:solidFill>
                              <a:latin typeface="Cambria Math" panose="02040503050406030204" pitchFamily="18" charset="0"/>
                              <a:ea typeface="Cambria Math" panose="02040503050406030204" pitchFamily="18" charset="0"/>
                            </a:rPr>
                          </m:ctrlPr>
                        </m:radPr>
                        <m:deg>
                          <m:r>
                            <m:rPr>
                              <m:brk m:alnAt="7"/>
                            </m:rPr>
                            <a:rPr lang="en-US" altLang="zh-CN" sz="2000" b="0" i="1" dirty="0" smtClean="0">
                              <a:solidFill>
                                <a:schemeClr val="tx1"/>
                              </a:solidFill>
                              <a:latin typeface="Cambria Math" panose="02040503050406030204" pitchFamily="18" charset="0"/>
                              <a:ea typeface="Cambria Math" panose="02040503050406030204" pitchFamily="18" charset="0"/>
                            </a:rPr>
                            <m:t>𝑛</m:t>
                          </m:r>
                        </m:deg>
                        <m:e>
                          <m:f>
                            <m:fPr>
                              <m:ctrlPr>
                                <a:rPr lang="en-US" altLang="zh-CN" sz="2000" i="1" dirty="0" smtClean="0">
                                  <a:solidFill>
                                    <a:schemeClr val="tx1"/>
                                  </a:solidFill>
                                  <a:latin typeface="Cambria Math" panose="02040503050406030204" pitchFamily="18" charset="0"/>
                                  <a:ea typeface="Cambria Math" panose="02040503050406030204" pitchFamily="18" charset="0"/>
                                </a:rPr>
                              </m:ctrlPr>
                            </m:fPr>
                            <m:num>
                              <m:r>
                                <a:rPr lang="en-US" altLang="zh-CN" sz="2000" b="0" i="1" dirty="0" smtClean="0">
                                  <a:solidFill>
                                    <a:schemeClr val="tx1"/>
                                  </a:solidFill>
                                  <a:latin typeface="Cambria Math" panose="02040503050406030204" pitchFamily="18" charset="0"/>
                                  <a:ea typeface="Cambria Math" panose="02040503050406030204" pitchFamily="18" charset="0"/>
                                </a:rPr>
                                <m:t>𝑎</m:t>
                              </m:r>
                              <m:r>
                                <a:rPr lang="en-US" altLang="zh-CN" sz="2000" b="0" i="1" dirty="0" smtClean="0">
                                  <a:solidFill>
                                    <a:schemeClr val="tx1"/>
                                  </a:solidFill>
                                  <a:latin typeface="Cambria Math" panose="02040503050406030204" pitchFamily="18" charset="0"/>
                                  <a:ea typeface="Cambria Math" panose="02040503050406030204" pitchFamily="18" charset="0"/>
                                </a:rPr>
                                <m:t>∙</m:t>
                              </m:r>
                              <m:r>
                                <a:rPr lang="en-US" altLang="zh-CN" sz="2000" b="0" i="1" dirty="0" smtClean="0">
                                  <a:solidFill>
                                    <a:schemeClr val="tx1"/>
                                  </a:solidFill>
                                  <a:latin typeface="Cambria Math" panose="02040503050406030204" pitchFamily="18" charset="0"/>
                                  <a:ea typeface="Cambria Math" panose="02040503050406030204" pitchFamily="18" charset="0"/>
                                </a:rPr>
                                <m:t>𝑏</m:t>
                              </m:r>
                              <m:r>
                                <a:rPr lang="en-US" altLang="zh-CN" sz="2000" b="0" i="1" dirty="0" smtClean="0">
                                  <a:solidFill>
                                    <a:schemeClr val="tx1"/>
                                  </a:solidFill>
                                  <a:latin typeface="Cambria Math" panose="02040503050406030204" pitchFamily="18" charset="0"/>
                                  <a:ea typeface="Cambria Math" panose="02040503050406030204" pitchFamily="18" charset="0"/>
                                </a:rPr>
                                <m:t>∙</m:t>
                              </m:r>
                              <m:sSub>
                                <m:sSubPr>
                                  <m:ctrlPr>
                                    <a:rPr lang="en-US" altLang="zh-CN" sz="2000" b="0" i="1" dirty="0" smtClean="0">
                                      <a:solidFill>
                                        <a:schemeClr val="tx1"/>
                                      </a:solidFill>
                                      <a:latin typeface="Cambria Math" panose="02040503050406030204" pitchFamily="18" charset="0"/>
                                      <a:ea typeface="Cambria Math" panose="02040503050406030204" pitchFamily="18" charset="0"/>
                                    </a:rPr>
                                  </m:ctrlPr>
                                </m:sSubPr>
                                <m:e>
                                  <m:r>
                                    <a:rPr lang="en-US" altLang="zh-CN" sz="2000" b="0" i="1" dirty="0" smtClean="0">
                                      <a:solidFill>
                                        <a:schemeClr val="tx1"/>
                                      </a:solidFill>
                                      <a:latin typeface="Cambria Math" panose="02040503050406030204" pitchFamily="18" charset="0"/>
                                      <a:ea typeface="Cambria Math" panose="02040503050406030204" pitchFamily="18" charset="0"/>
                                    </a:rPr>
                                    <m:t>𝑅</m:t>
                                  </m:r>
                                </m:e>
                                <m:sub>
                                  <m:r>
                                    <a:rPr lang="en-US" altLang="zh-CN" sz="2000" b="0" i="1" dirty="0" smtClean="0">
                                      <a:solidFill>
                                        <a:schemeClr val="tx1"/>
                                      </a:solidFill>
                                      <a:latin typeface="Cambria Math" panose="02040503050406030204" pitchFamily="18" charset="0"/>
                                      <a:ea typeface="Cambria Math" panose="02040503050406030204" pitchFamily="18" charset="0"/>
                                    </a:rPr>
                                    <m:t>𝑤</m:t>
                                  </m:r>
                                </m:sub>
                              </m:sSub>
                            </m:num>
                            <m:den>
                              <m:sSup>
                                <m:sSupPr>
                                  <m:ctrlPr>
                                    <a:rPr lang="en-US" altLang="zh-CN" sz="2000" i="1" dirty="0" smtClean="0">
                                      <a:solidFill>
                                        <a:schemeClr val="tx1"/>
                                      </a:solidFill>
                                      <a:latin typeface="Cambria Math" panose="02040503050406030204" pitchFamily="18" charset="0"/>
                                      <a:ea typeface="Cambria Math" panose="02040503050406030204" pitchFamily="18" charset="0"/>
                                    </a:rPr>
                                  </m:ctrlPr>
                                </m:sSupPr>
                                <m:e>
                                  <m:r>
                                    <a:rPr lang="en-US" altLang="zh-CN" sz="2000" i="1" dirty="0" smtClean="0">
                                      <a:solidFill>
                                        <a:schemeClr val="tx1"/>
                                      </a:solidFill>
                                      <a:latin typeface="Cambria Math" panose="02040503050406030204" pitchFamily="18" charset="0"/>
                                      <a:ea typeface="Cambria Math" panose="02040503050406030204" pitchFamily="18" charset="0"/>
                                    </a:rPr>
                                    <m:t>∅</m:t>
                                  </m:r>
                                </m:e>
                                <m:sup>
                                  <m:r>
                                    <a:rPr lang="en-US" altLang="zh-CN" sz="2000" b="0" i="1" dirty="0" smtClean="0">
                                      <a:solidFill>
                                        <a:schemeClr val="tx1"/>
                                      </a:solidFill>
                                      <a:latin typeface="Cambria Math" panose="02040503050406030204" pitchFamily="18" charset="0"/>
                                      <a:ea typeface="Cambria Math" panose="02040503050406030204" pitchFamily="18" charset="0"/>
                                    </a:rPr>
                                    <m:t>𝑚</m:t>
                                  </m:r>
                                </m:sup>
                              </m:sSup>
                              <m:r>
                                <a:rPr lang="en-US" altLang="zh-CN" sz="2000" i="1" dirty="0" smtClean="0">
                                  <a:solidFill>
                                    <a:schemeClr val="tx1"/>
                                  </a:solidFill>
                                  <a:latin typeface="Cambria Math" panose="02040503050406030204" pitchFamily="18" charset="0"/>
                                  <a:ea typeface="Cambria Math" panose="02040503050406030204" pitchFamily="18" charset="0"/>
                                </a:rPr>
                                <m:t>∙</m:t>
                              </m:r>
                              <m:sSub>
                                <m:sSubPr>
                                  <m:ctrlPr>
                                    <a:rPr lang="en-US" altLang="zh-CN" sz="2000" i="1" dirty="0" smtClean="0">
                                      <a:solidFill>
                                        <a:schemeClr val="tx1"/>
                                      </a:solidFill>
                                      <a:latin typeface="Cambria Math" panose="02040503050406030204" pitchFamily="18" charset="0"/>
                                      <a:ea typeface="Cambria Math" panose="02040503050406030204" pitchFamily="18" charset="0"/>
                                    </a:rPr>
                                  </m:ctrlPr>
                                </m:sSubPr>
                                <m:e>
                                  <m:r>
                                    <a:rPr lang="en-US" altLang="zh-CN" sz="2000" b="0" i="1" dirty="0" smtClean="0">
                                      <a:solidFill>
                                        <a:schemeClr val="tx1"/>
                                      </a:solidFill>
                                      <a:latin typeface="Cambria Math" panose="02040503050406030204" pitchFamily="18" charset="0"/>
                                      <a:ea typeface="Cambria Math" panose="02040503050406030204" pitchFamily="18" charset="0"/>
                                    </a:rPr>
                                    <m:t>𝑅</m:t>
                                  </m:r>
                                </m:e>
                                <m:sub>
                                  <m:r>
                                    <a:rPr lang="en-US" altLang="zh-CN" sz="2000" b="0" i="1" dirty="0" smtClean="0">
                                      <a:solidFill>
                                        <a:schemeClr val="tx1"/>
                                      </a:solidFill>
                                      <a:latin typeface="Cambria Math" panose="02040503050406030204" pitchFamily="18" charset="0"/>
                                      <a:ea typeface="Cambria Math" panose="02040503050406030204" pitchFamily="18" charset="0"/>
                                    </a:rPr>
                                    <m:t>𝑡</m:t>
                                  </m:r>
                                </m:sub>
                              </m:sSub>
                            </m:den>
                          </m:f>
                        </m:e>
                      </m:rad>
                    </m:oMath>
                  </m:oMathPara>
                </a14:m>
                <a:endParaRPr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6753298" y="3263867"/>
                <a:ext cx="2277527" cy="90935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9185504" y="3640054"/>
                <a:ext cx="227752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𝑜</m:t>
                          </m:r>
                        </m:sub>
                      </m:sSub>
                      <m:r>
                        <a:rPr lang="en-US" altLang="zh-CN" sz="2000" dirty="0" smtClean="0">
                          <a:latin typeface="Cambria Math" panose="02040503050406030204" pitchFamily="18" charset="0"/>
                          <a:ea typeface="Cambria Math" panose="02040503050406030204" pitchFamily="18" charset="0"/>
                        </a:rPr>
                        <m:t>=</m:t>
                      </m:r>
                      <m:r>
                        <a:rPr lang="en-US" altLang="zh-CN" sz="2000" b="0" i="0" dirty="0" smtClean="0">
                          <a:latin typeface="Cambria Math" panose="02040503050406030204" pitchFamily="18" charset="0"/>
                          <a:ea typeface="Cambria Math" panose="02040503050406030204" pitchFamily="18" charset="0"/>
                        </a:rPr>
                        <m:t>1</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b="0" i="1" dirty="0" smtClean="0">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S</m:t>
                          </m:r>
                        </m:e>
                        <m:sub>
                          <m:r>
                            <m:rPr>
                              <m:sty m:val="p"/>
                            </m:rPr>
                            <a:rPr lang="en-US" altLang="zh-CN" sz="2000" i="1" dirty="0">
                              <a:latin typeface="Cambria Math" panose="02040503050406030204" pitchFamily="18" charset="0"/>
                              <a:ea typeface="Cambria Math" panose="02040503050406030204" pitchFamily="18" charset="0"/>
                            </a:rPr>
                            <m:t>w</m:t>
                          </m:r>
                        </m:sub>
                      </m:sSub>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9185504" y="3640054"/>
                <a:ext cx="2277527" cy="307777"/>
              </a:xfrm>
              <a:prstGeom prst="rect">
                <a:avLst/>
              </a:prstGeom>
              <a:blipFill rotWithShape="1">
                <a:blip r:embed="rId4"/>
                <a:stretch>
                  <a:fillRect l="-10" t="-76" b="12"/>
                </a:stretch>
              </a:blipFill>
            </p:spPr>
            <p:txBody>
              <a:bodyPr/>
              <a:lstStyle/>
              <a:p>
                <a:r>
                  <a:rPr lang="zh-CN" altLang="en-US">
                    <a:noFill/>
                  </a:rPr>
                  <a:t> </a:t>
                </a:r>
                <a:endParaRPr lang="zh-CN" altLang="en-US">
                  <a:noFill/>
                </a:endParaRPr>
              </a:p>
            </p:txBody>
          </p:sp>
        </mc:Fallback>
      </mc:AlternateContent>
      <p:sp>
        <p:nvSpPr>
          <p:cNvPr id="7" name="Text Box 11"/>
          <p:cNvSpPr txBox="1"/>
          <p:nvPr/>
        </p:nvSpPr>
        <p:spPr>
          <a:xfrm>
            <a:off x="6348124" y="4649565"/>
            <a:ext cx="4854602" cy="1198880"/>
          </a:xfrm>
          <a:prstGeom prst="rect">
            <a:avLst/>
          </a:prstGeom>
          <a:noFill/>
          <a:ln w="9525">
            <a:noFill/>
          </a:ln>
        </p:spPr>
        <p:txBody>
          <a:bodyPr wrap="square" anchor="t" anchorCtr="0">
            <a:spAutoFit/>
          </a:bodyPr>
          <a:lstStyle/>
          <a:p>
            <a:pPr>
              <a:lnSpc>
                <a:spcPct val="150000"/>
              </a:lnSpc>
            </a:pPr>
            <a:r>
              <a:rPr lang="en-US" altLang="zh-CN" sz="1600" dirty="0">
                <a:latin typeface="Times New Roman" panose="02020603050405020304" pitchFamily="18" charset="0"/>
                <a:ea typeface="黑体" panose="02010609060101010101" charset="-122"/>
                <a:cs typeface="Times New Roman" panose="02020603050405020304" pitchFamily="18" charset="0"/>
              </a:rPr>
              <a:t>S</a:t>
            </a:r>
            <a:r>
              <a:rPr lang="en-US" altLang="zh-CN" sz="1600" baseline="-25000" dirty="0">
                <a:latin typeface="Times New Roman" panose="02020603050405020304" pitchFamily="18" charset="0"/>
                <a:ea typeface="黑体" panose="02010609060101010101" charset="-122"/>
                <a:cs typeface="Times New Roman" panose="02020603050405020304" pitchFamily="18" charset="0"/>
              </a:rPr>
              <a:t>w</a:t>
            </a:r>
            <a:r>
              <a:rPr lang="en-US" altLang="zh-CN" sz="1600" dirty="0">
                <a:latin typeface="Times New Roman" panose="02020603050405020304" pitchFamily="18" charset="0"/>
                <a:ea typeface="黑体" panose="02010609060101010101" charset="-122"/>
                <a:cs typeface="Times New Roman" panose="02020603050405020304" pitchFamily="18" charset="0"/>
              </a:rPr>
              <a:t>-</a:t>
            </a:r>
            <a:r>
              <a:rPr lang="zh-CN" altLang="en-US" sz="1600" dirty="0">
                <a:latin typeface="Times New Roman" panose="02020603050405020304" pitchFamily="18" charset="0"/>
                <a:ea typeface="黑体" panose="02010609060101010101" charset="-122"/>
                <a:cs typeface="Times New Roman" panose="02020603050405020304" pitchFamily="18" charset="0"/>
              </a:rPr>
              <a:t>含水饱和度，</a:t>
            </a:r>
            <a:r>
              <a:rPr lang="en-US" altLang="zh-CN" sz="1600" dirty="0">
                <a:latin typeface="Times New Roman" panose="02020603050405020304" pitchFamily="18" charset="0"/>
                <a:ea typeface="黑体" panose="02010609060101010101" charset="-122"/>
                <a:cs typeface="Times New Roman" panose="02020603050405020304" pitchFamily="18" charset="0"/>
              </a:rPr>
              <a:t>R</a:t>
            </a:r>
            <a:r>
              <a:rPr lang="en-US" altLang="zh-CN" sz="1600" baseline="-25000" dirty="0">
                <a:latin typeface="Times New Roman" panose="02020603050405020304" pitchFamily="18" charset="0"/>
                <a:ea typeface="黑体" panose="02010609060101010101" charset="-122"/>
                <a:cs typeface="Times New Roman" panose="02020603050405020304" pitchFamily="18" charset="0"/>
              </a:rPr>
              <a:t>w</a:t>
            </a:r>
            <a:r>
              <a:rPr lang="en-US" altLang="zh-CN" sz="1600" dirty="0">
                <a:latin typeface="Times New Roman" panose="02020603050405020304" pitchFamily="18" charset="0"/>
                <a:ea typeface="黑体" panose="02010609060101010101" charset="-122"/>
                <a:cs typeface="Times New Roman" panose="02020603050405020304" pitchFamily="18" charset="0"/>
              </a:rPr>
              <a:t>-</a:t>
            </a:r>
            <a:r>
              <a:rPr lang="zh-CN" altLang="en-US" sz="1600" dirty="0">
                <a:latin typeface="Times New Roman" panose="02020603050405020304" pitchFamily="18" charset="0"/>
                <a:ea typeface="黑体" panose="02010609060101010101" charset="-122"/>
                <a:cs typeface="Times New Roman" panose="02020603050405020304" pitchFamily="18" charset="0"/>
              </a:rPr>
              <a:t>地层水电阻率，</a:t>
            </a:r>
            <a:r>
              <a:rPr lang="en-US" altLang="zh-CN" sz="1600" dirty="0">
                <a:latin typeface="Times New Roman" panose="02020603050405020304" pitchFamily="18" charset="0"/>
                <a:ea typeface="黑体" panose="02010609060101010101" charset="-122"/>
                <a:cs typeface="Times New Roman" panose="02020603050405020304" pitchFamily="18" charset="0"/>
              </a:rPr>
              <a:t>R</a:t>
            </a:r>
            <a:r>
              <a:rPr lang="en-US" altLang="zh-CN" sz="1600" baseline="-25000" dirty="0">
                <a:latin typeface="Times New Roman" panose="02020603050405020304" pitchFamily="18" charset="0"/>
                <a:ea typeface="黑体" panose="02010609060101010101" charset="-122"/>
                <a:cs typeface="Times New Roman" panose="02020603050405020304" pitchFamily="18" charset="0"/>
              </a:rPr>
              <a:t>t</a:t>
            </a:r>
            <a:r>
              <a:rPr lang="en-US" altLang="zh-CN" sz="1600" dirty="0">
                <a:latin typeface="Times New Roman" panose="02020603050405020304" pitchFamily="18" charset="0"/>
                <a:ea typeface="黑体" panose="02010609060101010101" charset="-122"/>
                <a:cs typeface="Times New Roman" panose="02020603050405020304" pitchFamily="18" charset="0"/>
              </a:rPr>
              <a:t>-</a:t>
            </a:r>
            <a:r>
              <a:rPr lang="zh-CN" altLang="en-US" sz="1600" dirty="0">
                <a:latin typeface="Times New Roman" panose="02020603050405020304" pitchFamily="18" charset="0"/>
                <a:ea typeface="黑体" panose="02010609060101010101" charset="-122"/>
                <a:cs typeface="Times New Roman" panose="02020603050405020304" pitchFamily="18" charset="0"/>
              </a:rPr>
              <a:t>储层电阻率，</a:t>
            </a:r>
            <a:r>
              <a:rPr lang="el-GR" altLang="zh-CN" sz="1600" dirty="0">
                <a:latin typeface="Times New Roman" panose="02020603050405020304" pitchFamily="18" charset="0"/>
                <a:ea typeface="黑体" panose="02010609060101010101" charset="-122"/>
                <a:cs typeface="Times New Roman" panose="02020603050405020304" pitchFamily="18" charset="0"/>
              </a:rPr>
              <a:t>Φ</a:t>
            </a:r>
            <a:r>
              <a:rPr lang="en-US" altLang="zh-CN" sz="1600" dirty="0">
                <a:latin typeface="Times New Roman" panose="02020603050405020304" pitchFamily="18" charset="0"/>
                <a:ea typeface="黑体" panose="02010609060101010101" charset="-122"/>
                <a:cs typeface="Times New Roman" panose="02020603050405020304" pitchFamily="18" charset="0"/>
              </a:rPr>
              <a:t>-</a:t>
            </a:r>
            <a:r>
              <a:rPr lang="zh-CN" altLang="en-US" sz="1600" dirty="0">
                <a:latin typeface="Times New Roman" panose="02020603050405020304" pitchFamily="18" charset="0"/>
                <a:ea typeface="黑体" panose="02010609060101010101" charset="-122"/>
                <a:cs typeface="Times New Roman" panose="02020603050405020304" pitchFamily="18" charset="0"/>
              </a:rPr>
              <a:t>孔隙度，</a:t>
            </a:r>
            <a:r>
              <a:rPr lang="en-US" altLang="zh-CN" sz="1600" dirty="0">
                <a:latin typeface="Times New Roman" panose="02020603050405020304" pitchFamily="18" charset="0"/>
                <a:ea typeface="黑体" panose="02010609060101010101" charset="-122"/>
                <a:cs typeface="Times New Roman" panose="02020603050405020304" pitchFamily="18" charset="0"/>
              </a:rPr>
              <a:t>a</a:t>
            </a:r>
            <a:r>
              <a:rPr lang="zh-CN" altLang="en-US" sz="1600" dirty="0">
                <a:latin typeface="Times New Roman" panose="02020603050405020304" pitchFamily="18" charset="0"/>
                <a:ea typeface="黑体" panose="02010609060101010101" charset="-122"/>
                <a:cs typeface="Times New Roman" panose="02020603050405020304" pitchFamily="18" charset="0"/>
              </a:rPr>
              <a:t>、</a:t>
            </a:r>
            <a:r>
              <a:rPr lang="en-US" altLang="zh-CN" sz="1600" dirty="0">
                <a:latin typeface="Times New Roman" panose="02020603050405020304" pitchFamily="18" charset="0"/>
                <a:ea typeface="黑体" panose="02010609060101010101" charset="-122"/>
                <a:cs typeface="Times New Roman" panose="02020603050405020304" pitchFamily="18" charset="0"/>
              </a:rPr>
              <a:t>b-</a:t>
            </a:r>
            <a:r>
              <a:rPr lang="zh-CN" altLang="en-US" sz="1600" dirty="0">
                <a:latin typeface="Times New Roman" panose="02020603050405020304" pitchFamily="18" charset="0"/>
                <a:ea typeface="黑体" panose="02010609060101010101" charset="-122"/>
                <a:cs typeface="Times New Roman" panose="02020603050405020304" pitchFamily="18" charset="0"/>
              </a:rPr>
              <a:t>岩性系数，</a:t>
            </a:r>
            <a:r>
              <a:rPr lang="en-US" altLang="zh-CN" sz="1600" dirty="0">
                <a:latin typeface="Times New Roman" panose="02020603050405020304" pitchFamily="18" charset="0"/>
                <a:ea typeface="黑体" panose="02010609060101010101" charset="-122"/>
                <a:cs typeface="Times New Roman" panose="02020603050405020304" pitchFamily="18" charset="0"/>
              </a:rPr>
              <a:t>m</a:t>
            </a:r>
            <a:r>
              <a:rPr lang="zh-CN" altLang="en-US" sz="1600" dirty="0">
                <a:latin typeface="Times New Roman" panose="02020603050405020304" pitchFamily="18" charset="0"/>
                <a:ea typeface="黑体" panose="02010609060101010101" charset="-122"/>
                <a:cs typeface="Times New Roman" panose="02020603050405020304" pitchFamily="18" charset="0"/>
              </a:rPr>
              <a:t>、</a:t>
            </a:r>
            <a:r>
              <a:rPr lang="en-US" altLang="zh-CN" sz="1600" dirty="0">
                <a:latin typeface="Times New Roman" panose="02020603050405020304" pitchFamily="18" charset="0"/>
                <a:ea typeface="黑体" panose="02010609060101010101" charset="-122"/>
                <a:cs typeface="Times New Roman" panose="02020603050405020304" pitchFamily="18" charset="0"/>
              </a:rPr>
              <a:t>n-</a:t>
            </a:r>
            <a:r>
              <a:rPr lang="zh-CN" altLang="en-US" sz="1600" dirty="0">
                <a:latin typeface="Times New Roman" panose="02020603050405020304" pitchFamily="18" charset="0"/>
                <a:ea typeface="黑体" panose="02010609060101010101" charset="-122"/>
                <a:cs typeface="Times New Roman" panose="02020603050405020304" pitchFamily="18" charset="0"/>
              </a:rPr>
              <a:t>孔隙度指数、含油饱和度指数</a:t>
            </a:r>
            <a:endParaRPr lang="zh-CN" altLang="el-GR" sz="1600" dirty="0">
              <a:latin typeface="Times New Roman" panose="02020603050405020304" pitchFamily="18" charset="0"/>
              <a:ea typeface="黑体" panose="02010609060101010101" charset="-122"/>
              <a:cs typeface="Times New Roman" panose="02020603050405020304" pitchFamily="18" charset="0"/>
            </a:endParaRPr>
          </a:p>
        </p:txBody>
      </p:sp>
      <p:sp>
        <p:nvSpPr>
          <p:cNvPr id="9" name="矩形 2"/>
          <p:cNvSpPr>
            <a:spLocks noChangeArrowheads="1"/>
          </p:cNvSpPr>
          <p:nvPr/>
        </p:nvSpPr>
        <p:spPr bwMode="auto">
          <a:xfrm>
            <a:off x="1032293" y="2800156"/>
            <a:ext cx="4139160"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zh-CN" altLang="en-US" sz="2000" dirty="0">
                <a:solidFill>
                  <a:srgbClr val="C00000"/>
                </a:solidFill>
                <a:latin typeface="微软雅黑" panose="020B0503020204020204" pitchFamily="34" charset="-122"/>
                <a:ea typeface="微软雅黑" panose="020B0503020204020204" pitchFamily="34" charset="-122"/>
              </a:rPr>
              <a:t>经典含油饱和度计算－</a:t>
            </a:r>
            <a:r>
              <a:rPr lang="en-US" altLang="zh-CN" sz="2000" dirty="0">
                <a:solidFill>
                  <a:srgbClr val="C00000"/>
                </a:solidFill>
                <a:latin typeface="微软雅黑" panose="020B0503020204020204" pitchFamily="34" charset="-122"/>
                <a:ea typeface="微软雅黑" panose="020B0503020204020204" pitchFamily="34" charset="-122"/>
              </a:rPr>
              <a:t>Archie</a:t>
            </a:r>
            <a:r>
              <a:rPr lang="zh-CN" altLang="en-US" sz="2000" dirty="0">
                <a:solidFill>
                  <a:srgbClr val="C00000"/>
                </a:solidFill>
                <a:latin typeface="微软雅黑" panose="020B0503020204020204" pitchFamily="34" charset="-122"/>
                <a:ea typeface="微软雅黑" panose="020B0503020204020204" pitchFamily="34" charset="-122"/>
              </a:rPr>
              <a:t>模型</a:t>
            </a:r>
          </a:p>
        </p:txBody>
      </p:sp>
      <p:grpSp>
        <p:nvGrpSpPr>
          <p:cNvPr id="10" name="组合 10"/>
          <p:cNvGrpSpPr/>
          <p:nvPr/>
        </p:nvGrpSpPr>
        <p:grpSpPr bwMode="auto">
          <a:xfrm>
            <a:off x="1018816" y="3657735"/>
            <a:ext cx="4095762" cy="1185147"/>
            <a:chOff x="7607374" y="3289962"/>
            <a:chExt cx="3877444" cy="1219787"/>
          </a:xfrm>
        </p:grpSpPr>
        <p:sp>
          <p:nvSpPr>
            <p:cNvPr id="14" name="矩形 2"/>
            <p:cNvSpPr>
              <a:spLocks noChangeArrowheads="1"/>
            </p:cNvSpPr>
            <p:nvPr/>
          </p:nvSpPr>
          <p:spPr bwMode="auto">
            <a:xfrm>
              <a:off x="10381215" y="4087312"/>
              <a:ext cx="546180" cy="3167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zh-CN" altLang="en-US" sz="1400" dirty="0">
                  <a:solidFill>
                    <a:schemeClr val="tx1"/>
                  </a:solidFill>
                  <a:latin typeface="微软雅黑" panose="020B0503020204020204" pitchFamily="34" charset="-122"/>
                  <a:ea typeface="微软雅黑" panose="020B0503020204020204" pitchFamily="34" charset="-122"/>
                </a:rPr>
                <a:t>孔隙</a:t>
              </a:r>
            </a:p>
          </p:txBody>
        </p:sp>
        <p:sp>
          <p:nvSpPr>
            <p:cNvPr id="15" name="矩形 2"/>
            <p:cNvSpPr>
              <a:spLocks noChangeArrowheads="1"/>
            </p:cNvSpPr>
            <p:nvPr/>
          </p:nvSpPr>
          <p:spPr bwMode="auto">
            <a:xfrm>
              <a:off x="8502732" y="4071333"/>
              <a:ext cx="546180" cy="3167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zh-CN" altLang="en-US" sz="1400" dirty="0">
                  <a:solidFill>
                    <a:schemeClr val="tx1"/>
                  </a:solidFill>
                  <a:latin typeface="微软雅黑" panose="020B0503020204020204" pitchFamily="34" charset="-122"/>
                  <a:ea typeface="微软雅黑" panose="020B0503020204020204" pitchFamily="34" charset="-122"/>
                </a:rPr>
                <a:t>骨架</a:t>
              </a:r>
            </a:p>
          </p:txBody>
        </p:sp>
        <p:sp>
          <p:nvSpPr>
            <p:cNvPr id="18" name="矩形 2"/>
            <p:cNvSpPr>
              <a:spLocks noChangeArrowheads="1"/>
            </p:cNvSpPr>
            <p:nvPr/>
          </p:nvSpPr>
          <p:spPr bwMode="auto">
            <a:xfrm>
              <a:off x="10052360" y="3289962"/>
              <a:ext cx="389524" cy="3167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zh-CN" altLang="en-US" sz="1400" dirty="0">
                  <a:solidFill>
                    <a:schemeClr val="tx1"/>
                  </a:solidFill>
                  <a:latin typeface="微软雅黑" panose="020B0503020204020204" pitchFamily="34" charset="-122"/>
                  <a:ea typeface="微软雅黑" panose="020B0503020204020204" pitchFamily="34" charset="-122"/>
                </a:rPr>
                <a:t>水</a:t>
              </a:r>
            </a:p>
          </p:txBody>
        </p:sp>
        <p:sp>
          <p:nvSpPr>
            <p:cNvPr id="19" name="矩形 2"/>
            <p:cNvSpPr>
              <a:spLocks noChangeArrowheads="1"/>
            </p:cNvSpPr>
            <p:nvPr/>
          </p:nvSpPr>
          <p:spPr bwMode="auto">
            <a:xfrm>
              <a:off x="10992298" y="3289962"/>
              <a:ext cx="387408" cy="3167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zh-CN" altLang="en-US" sz="1400" dirty="0">
                  <a:solidFill>
                    <a:schemeClr val="tx1"/>
                  </a:solidFill>
                  <a:latin typeface="微软雅黑" panose="020B0503020204020204" pitchFamily="34" charset="-122"/>
                  <a:ea typeface="微软雅黑" panose="020B0503020204020204" pitchFamily="34" charset="-122"/>
                </a:rPr>
                <a:t>油</a:t>
              </a:r>
            </a:p>
          </p:txBody>
        </p:sp>
        <p:grpSp>
          <p:nvGrpSpPr>
            <p:cNvPr id="20" name="组合 15"/>
            <p:cNvGrpSpPr/>
            <p:nvPr/>
          </p:nvGrpSpPr>
          <p:grpSpPr bwMode="auto">
            <a:xfrm>
              <a:off x="7615712" y="3588537"/>
              <a:ext cx="3868876" cy="523031"/>
              <a:chOff x="8038256" y="4245183"/>
              <a:chExt cx="2602738" cy="403171"/>
            </a:xfrm>
          </p:grpSpPr>
          <p:sp>
            <p:nvSpPr>
              <p:cNvPr id="26" name="矩形 25"/>
              <p:cNvSpPr/>
              <p:nvPr/>
            </p:nvSpPr>
            <p:spPr bwMode="auto">
              <a:xfrm>
                <a:off x="8038256" y="4245183"/>
                <a:ext cx="1439835" cy="403171"/>
              </a:xfrm>
              <a:prstGeom prst="rect">
                <a:avLst/>
              </a:prstGeom>
              <a:blipFill>
                <a:blip r:embed="rId5"/>
                <a:tile tx="0" ty="0" sx="100000" sy="100000" flip="none" algn="tl"/>
              </a:blipFill>
              <a:ln w="9525" cap="flat" cmpd="sng" algn="ctr">
                <a:solidFill>
                  <a:schemeClr val="tx1"/>
                </a:solidFill>
                <a:prstDash val="solid"/>
                <a:round/>
                <a:headEnd type="none" w="med" len="med"/>
                <a:tailEnd type="none" w="med" len="med"/>
              </a:ln>
            </p:spPr>
            <p:txBody>
              <a:bodyPr lIns="68580" tIns="34290" rIns="68580" bIns="34290"/>
              <a:lstStyle/>
              <a:p>
                <a:pPr defTabSz="685800">
                  <a:defRPr/>
                </a:pPr>
                <a:endParaRPr lang="zh-CN" altLang="en-US" dirty="0">
                  <a:latin typeface="Arial" panose="020B0604020202020204" pitchFamily="34" charset="0"/>
                  <a:ea typeface="微软雅黑" panose="020B0503020204020204" pitchFamily="34" charset="-122"/>
                </a:endParaRPr>
              </a:p>
            </p:txBody>
          </p:sp>
          <p:sp>
            <p:nvSpPr>
              <p:cNvPr id="27" name="矩形 26"/>
              <p:cNvSpPr/>
              <p:nvPr/>
            </p:nvSpPr>
            <p:spPr bwMode="auto">
              <a:xfrm>
                <a:off x="9484174" y="4245183"/>
                <a:ext cx="576789" cy="403171"/>
              </a:xfrm>
              <a:prstGeom prst="rect">
                <a:avLst/>
              </a:prstGeom>
              <a:solidFill>
                <a:srgbClr val="00B0F0"/>
              </a:solidFill>
              <a:ln w="9525" cap="flat" cmpd="sng" algn="ctr">
                <a:solidFill>
                  <a:schemeClr val="tx1"/>
                </a:solidFill>
                <a:prstDash val="solid"/>
                <a:round/>
                <a:headEnd type="none" w="med" len="med"/>
                <a:tailEnd type="none" w="med" len="med"/>
              </a:ln>
            </p:spPr>
            <p:txBody>
              <a:bodyPr lIns="68580" tIns="34290" rIns="68580" bIns="34290"/>
              <a:lstStyle/>
              <a:p>
                <a:pPr defTabSz="685800">
                  <a:defRPr/>
                </a:pPr>
                <a:endParaRPr lang="zh-CN" altLang="en-US" dirty="0">
                  <a:latin typeface="Arial" panose="020B0604020202020204" pitchFamily="34" charset="0"/>
                  <a:ea typeface="微软雅黑" panose="020B0503020204020204" pitchFamily="34" charset="-122"/>
                </a:endParaRPr>
              </a:p>
            </p:txBody>
          </p:sp>
          <p:sp>
            <p:nvSpPr>
              <p:cNvPr id="28" name="矩形 27"/>
              <p:cNvSpPr/>
              <p:nvPr/>
            </p:nvSpPr>
            <p:spPr bwMode="auto">
              <a:xfrm>
                <a:off x="10065629" y="4245183"/>
                <a:ext cx="575365" cy="403171"/>
              </a:xfrm>
              <a:prstGeom prst="rect">
                <a:avLst/>
              </a:prstGeom>
              <a:solidFill>
                <a:srgbClr val="FF6600"/>
              </a:solidFill>
              <a:ln w="9525" cap="flat" cmpd="sng" algn="ctr">
                <a:solidFill>
                  <a:schemeClr val="tx1"/>
                </a:solidFill>
                <a:prstDash val="solid"/>
                <a:round/>
                <a:headEnd type="none" w="med" len="med"/>
                <a:tailEnd type="none" w="med" len="med"/>
              </a:ln>
            </p:spPr>
            <p:txBody>
              <a:bodyPr lIns="68580" tIns="34290" rIns="68580" bIns="34290"/>
              <a:lstStyle/>
              <a:p>
                <a:pPr defTabSz="685800">
                  <a:defRPr/>
                </a:pPr>
                <a:endParaRPr lang="zh-CN" altLang="en-US" dirty="0">
                  <a:latin typeface="Arial" panose="020B0604020202020204" pitchFamily="34" charset="0"/>
                  <a:ea typeface="微软雅黑" panose="020B0503020204020204" pitchFamily="34" charset="-122"/>
                </a:endParaRPr>
              </a:p>
            </p:txBody>
          </p:sp>
        </p:grpSp>
        <p:cxnSp>
          <p:nvCxnSpPr>
            <p:cNvPr id="21" name="直接箭头连接符 16"/>
            <p:cNvCxnSpPr>
              <a:cxnSpLocks noChangeShapeType="1"/>
            </p:cNvCxnSpPr>
            <p:nvPr/>
          </p:nvCxnSpPr>
          <p:spPr bwMode="auto">
            <a:xfrm flipV="1">
              <a:off x="7660861" y="4339541"/>
              <a:ext cx="2045096" cy="849"/>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2" name="直接箭头连接符 17"/>
            <p:cNvCxnSpPr>
              <a:cxnSpLocks noChangeShapeType="1"/>
            </p:cNvCxnSpPr>
            <p:nvPr/>
          </p:nvCxnSpPr>
          <p:spPr bwMode="auto">
            <a:xfrm>
              <a:off x="9772549" y="4339541"/>
              <a:ext cx="1706347"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3" name="直接连接符 18"/>
            <p:cNvCxnSpPr>
              <a:cxnSpLocks noChangeShapeType="1"/>
            </p:cNvCxnSpPr>
            <p:nvPr/>
          </p:nvCxnSpPr>
          <p:spPr bwMode="auto">
            <a:xfrm>
              <a:off x="7607374" y="4183242"/>
              <a:ext cx="0" cy="325878"/>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cxnSp>
          <p:nvCxnSpPr>
            <p:cNvPr id="24" name="直接连接符 19"/>
            <p:cNvCxnSpPr>
              <a:cxnSpLocks noChangeShapeType="1"/>
            </p:cNvCxnSpPr>
            <p:nvPr/>
          </p:nvCxnSpPr>
          <p:spPr bwMode="auto">
            <a:xfrm>
              <a:off x="9759600" y="4168403"/>
              <a:ext cx="0" cy="325877"/>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cxnSp>
          <p:nvCxnSpPr>
            <p:cNvPr id="25" name="直接连接符 20"/>
            <p:cNvCxnSpPr>
              <a:cxnSpLocks noChangeShapeType="1"/>
            </p:cNvCxnSpPr>
            <p:nvPr/>
          </p:nvCxnSpPr>
          <p:spPr bwMode="auto">
            <a:xfrm>
              <a:off x="11484818" y="4183871"/>
              <a:ext cx="0" cy="325878"/>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grpSp>
      <p:sp>
        <p:nvSpPr>
          <p:cNvPr id="12" name="矩形 2"/>
          <p:cNvSpPr>
            <a:spLocks noChangeArrowheads="1"/>
          </p:cNvSpPr>
          <p:nvPr/>
        </p:nvSpPr>
        <p:spPr bwMode="auto">
          <a:xfrm>
            <a:off x="6327460" y="2243422"/>
            <a:ext cx="5020213"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en-US" altLang="zh-CN" sz="1600" dirty="0">
                <a:solidFill>
                  <a:srgbClr val="C00000"/>
                </a:solidFill>
                <a:latin typeface="微软雅黑" panose="020B0503020204020204" pitchFamily="34" charset="-122"/>
                <a:ea typeface="微软雅黑" panose="020B0503020204020204" pitchFamily="34" charset="-122"/>
              </a:rPr>
              <a:t>Archie</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1942</a:t>
            </a:r>
            <a:r>
              <a:rPr lang="zh-CN" altLang="en-US" sz="1600" dirty="0">
                <a:solidFill>
                  <a:srgbClr val="C00000"/>
                </a:solidFill>
                <a:latin typeface="微软雅黑" panose="020B0503020204020204" pitchFamily="34" charset="-122"/>
                <a:ea typeface="微软雅黑" panose="020B0503020204020204" pitchFamily="34" charset="-122"/>
              </a:rPr>
              <a:t>）通过实验发现</a:t>
            </a:r>
            <a:r>
              <a:rPr lang="zh-CN" altLang="en-US" sz="1600" b="1" dirty="0">
                <a:solidFill>
                  <a:srgbClr val="C00000"/>
                </a:solidFill>
                <a:latin typeface="微软雅黑" panose="020B0503020204020204" pitchFamily="34" charset="-122"/>
                <a:ea typeface="微软雅黑" panose="020B0503020204020204" pitchFamily="34" charset="-122"/>
              </a:rPr>
              <a:t>纯</a:t>
            </a:r>
            <a:r>
              <a:rPr lang="zh-CN" altLang="en-US" sz="1600" dirty="0">
                <a:solidFill>
                  <a:srgbClr val="C00000"/>
                </a:solidFill>
                <a:latin typeface="微软雅黑" panose="020B0503020204020204" pitchFamily="34" charset="-122"/>
                <a:ea typeface="微软雅黑" panose="020B0503020204020204" pitchFamily="34" charset="-122"/>
              </a:rPr>
              <a:t>含水岩石含油后电阻率呈指数增大，以此提出含油饱和度计算公式：</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5BFE8-3FCE-91F2-EF08-CFC540989F71}"/>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787E64A0-0E49-AB8E-AE2E-735D9BB03119}"/>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BB04C09-854F-63B4-441B-0E8E42E59239}"/>
                  </a:ext>
                </a:extLst>
              </p:cNvPr>
              <p:cNvSpPr txBox="1"/>
              <p:nvPr/>
            </p:nvSpPr>
            <p:spPr>
              <a:xfrm>
                <a:off x="6725822" y="2412774"/>
                <a:ext cx="2277527" cy="9093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𝑤</m:t>
                          </m:r>
                        </m:sub>
                      </m:sSub>
                      <m:r>
                        <a:rPr lang="en-US" altLang="zh-CN" sz="2000" dirty="0">
                          <a:latin typeface="Cambria Math" panose="02040503050406030204" pitchFamily="18" charset="0"/>
                          <a:ea typeface="Cambria Math" panose="02040503050406030204" pitchFamily="18" charset="0"/>
                        </a:rPr>
                        <m:t>=</m:t>
                      </m:r>
                      <m:rad>
                        <m:radPr>
                          <m:ctrlPr>
                            <a:rPr lang="en-US" altLang="zh-CN" sz="2000" i="1" dirty="0" smtClean="0">
                              <a:solidFill>
                                <a:schemeClr val="tx1"/>
                              </a:solidFill>
                              <a:latin typeface="Cambria Math" panose="02040503050406030204" pitchFamily="18" charset="0"/>
                              <a:ea typeface="Cambria Math" panose="02040503050406030204" pitchFamily="18" charset="0"/>
                            </a:rPr>
                          </m:ctrlPr>
                        </m:radPr>
                        <m:deg>
                          <m:r>
                            <m:rPr>
                              <m:brk m:alnAt="7"/>
                            </m:rPr>
                            <a:rPr lang="en-US" altLang="zh-CN" sz="2000" b="0" i="1" dirty="0" smtClean="0">
                              <a:solidFill>
                                <a:schemeClr val="tx1"/>
                              </a:solidFill>
                              <a:latin typeface="Cambria Math" panose="02040503050406030204" pitchFamily="18" charset="0"/>
                              <a:ea typeface="Cambria Math" panose="02040503050406030204" pitchFamily="18" charset="0"/>
                            </a:rPr>
                            <m:t>𝑛</m:t>
                          </m:r>
                        </m:deg>
                        <m:e>
                          <m:f>
                            <m:fPr>
                              <m:ctrlPr>
                                <a:rPr lang="en-US" altLang="zh-CN" sz="2000" i="1" dirty="0" smtClean="0">
                                  <a:solidFill>
                                    <a:schemeClr val="tx1"/>
                                  </a:solidFill>
                                  <a:latin typeface="Cambria Math" panose="02040503050406030204" pitchFamily="18" charset="0"/>
                                  <a:ea typeface="Cambria Math" panose="02040503050406030204" pitchFamily="18" charset="0"/>
                                </a:rPr>
                              </m:ctrlPr>
                            </m:fPr>
                            <m:num>
                              <m:r>
                                <a:rPr lang="en-US" altLang="zh-CN" sz="2000" b="0" i="1" dirty="0" smtClean="0">
                                  <a:solidFill>
                                    <a:schemeClr val="tx1"/>
                                  </a:solidFill>
                                  <a:latin typeface="Cambria Math" panose="02040503050406030204" pitchFamily="18" charset="0"/>
                                  <a:ea typeface="Cambria Math" panose="02040503050406030204" pitchFamily="18" charset="0"/>
                                </a:rPr>
                                <m:t>𝑎</m:t>
                              </m:r>
                              <m:r>
                                <a:rPr lang="en-US" altLang="zh-CN" sz="2000" b="0" i="1" dirty="0" smtClean="0">
                                  <a:solidFill>
                                    <a:schemeClr val="tx1"/>
                                  </a:solidFill>
                                  <a:latin typeface="Cambria Math" panose="02040503050406030204" pitchFamily="18" charset="0"/>
                                  <a:ea typeface="Cambria Math" panose="02040503050406030204" pitchFamily="18" charset="0"/>
                                </a:rPr>
                                <m:t>∙</m:t>
                              </m:r>
                              <m:r>
                                <a:rPr lang="en-US" altLang="zh-CN" sz="2000" b="0" i="1" dirty="0" smtClean="0">
                                  <a:solidFill>
                                    <a:schemeClr val="tx1"/>
                                  </a:solidFill>
                                  <a:latin typeface="Cambria Math" panose="02040503050406030204" pitchFamily="18" charset="0"/>
                                  <a:ea typeface="Cambria Math" panose="02040503050406030204" pitchFamily="18" charset="0"/>
                                </a:rPr>
                                <m:t>𝑏</m:t>
                              </m:r>
                              <m:r>
                                <a:rPr lang="en-US" altLang="zh-CN" sz="2000" b="0" i="1" dirty="0" smtClean="0">
                                  <a:solidFill>
                                    <a:schemeClr val="tx1"/>
                                  </a:solidFill>
                                  <a:latin typeface="Cambria Math" panose="02040503050406030204" pitchFamily="18" charset="0"/>
                                  <a:ea typeface="Cambria Math" panose="02040503050406030204" pitchFamily="18" charset="0"/>
                                </a:rPr>
                                <m:t>∙</m:t>
                              </m:r>
                              <m:sSub>
                                <m:sSubPr>
                                  <m:ctrlPr>
                                    <a:rPr lang="en-US" altLang="zh-CN" sz="2000" b="0" i="1" dirty="0" smtClean="0">
                                      <a:solidFill>
                                        <a:schemeClr val="tx1"/>
                                      </a:solidFill>
                                      <a:latin typeface="Cambria Math" panose="02040503050406030204" pitchFamily="18" charset="0"/>
                                      <a:ea typeface="Cambria Math" panose="02040503050406030204" pitchFamily="18" charset="0"/>
                                    </a:rPr>
                                  </m:ctrlPr>
                                </m:sSubPr>
                                <m:e>
                                  <m:r>
                                    <a:rPr lang="en-US" altLang="zh-CN" sz="2000" b="0" i="1" dirty="0" smtClean="0">
                                      <a:solidFill>
                                        <a:schemeClr val="tx1"/>
                                      </a:solidFill>
                                      <a:latin typeface="Cambria Math" panose="02040503050406030204" pitchFamily="18" charset="0"/>
                                      <a:ea typeface="Cambria Math" panose="02040503050406030204" pitchFamily="18" charset="0"/>
                                    </a:rPr>
                                    <m:t>𝑅</m:t>
                                  </m:r>
                                </m:e>
                                <m:sub>
                                  <m:r>
                                    <a:rPr lang="en-US" altLang="zh-CN" sz="2000" b="0" i="1" dirty="0" smtClean="0">
                                      <a:solidFill>
                                        <a:schemeClr val="tx1"/>
                                      </a:solidFill>
                                      <a:latin typeface="Cambria Math" panose="02040503050406030204" pitchFamily="18" charset="0"/>
                                      <a:ea typeface="Cambria Math" panose="02040503050406030204" pitchFamily="18" charset="0"/>
                                    </a:rPr>
                                    <m:t>𝑤</m:t>
                                  </m:r>
                                </m:sub>
                              </m:sSub>
                            </m:num>
                            <m:den>
                              <m:sSup>
                                <m:sSupPr>
                                  <m:ctrlPr>
                                    <a:rPr lang="en-US" altLang="zh-CN" sz="2000" i="1" dirty="0" smtClean="0">
                                      <a:solidFill>
                                        <a:srgbClr val="FF0000"/>
                                      </a:solidFill>
                                      <a:latin typeface="Cambria Math" panose="02040503050406030204" pitchFamily="18" charset="0"/>
                                      <a:ea typeface="Cambria Math" panose="02040503050406030204" pitchFamily="18" charset="0"/>
                                    </a:rPr>
                                  </m:ctrlPr>
                                </m:sSupPr>
                                <m:e>
                                  <m:r>
                                    <a:rPr lang="en-US" altLang="zh-CN" sz="2000" i="1" dirty="0" smtClean="0">
                                      <a:solidFill>
                                        <a:srgbClr val="FF0000"/>
                                      </a:solidFill>
                                      <a:latin typeface="Cambria Math" panose="02040503050406030204" pitchFamily="18" charset="0"/>
                                      <a:ea typeface="Cambria Math" panose="02040503050406030204" pitchFamily="18" charset="0"/>
                                    </a:rPr>
                                    <m:t>∅</m:t>
                                  </m:r>
                                  <m:r>
                                    <m:rPr>
                                      <m:sty m:val="p"/>
                                    </m:rPr>
                                    <a:rPr lang="en-US" altLang="zh-CN" sz="2000" i="1" baseline="-25000" dirty="0">
                                      <a:solidFill>
                                        <a:srgbClr val="FF0000"/>
                                      </a:solidFill>
                                      <a:latin typeface="Cambria Math" panose="02040503050406030204" pitchFamily="18" charset="0"/>
                                      <a:ea typeface="Cambria Math" panose="02040503050406030204" pitchFamily="18" charset="0"/>
                                    </a:rPr>
                                    <m:t>e</m:t>
                                  </m:r>
                                </m:e>
                                <m:sup>
                                  <m:r>
                                    <a:rPr lang="en-US" altLang="zh-CN" sz="2000" b="0" i="1" dirty="0" smtClean="0">
                                      <a:solidFill>
                                        <a:srgbClr val="FF0000"/>
                                      </a:solidFill>
                                      <a:latin typeface="Cambria Math" panose="02040503050406030204" pitchFamily="18" charset="0"/>
                                      <a:ea typeface="Cambria Math" panose="02040503050406030204" pitchFamily="18" charset="0"/>
                                    </a:rPr>
                                    <m:t>𝑚</m:t>
                                  </m:r>
                                </m:sup>
                              </m:sSup>
                              <m:r>
                                <a:rPr lang="en-US" altLang="zh-CN" sz="2000" i="1" dirty="0" smtClean="0">
                                  <a:solidFill>
                                    <a:schemeClr val="tx1"/>
                                  </a:solidFill>
                                  <a:latin typeface="Cambria Math" panose="02040503050406030204" pitchFamily="18" charset="0"/>
                                  <a:ea typeface="Cambria Math" panose="02040503050406030204" pitchFamily="18" charset="0"/>
                                </a:rPr>
                                <m:t>∙</m:t>
                              </m:r>
                              <m:sSub>
                                <m:sSubPr>
                                  <m:ctrlPr>
                                    <a:rPr lang="en-US" altLang="zh-CN" sz="2000" i="1" dirty="0" smtClean="0">
                                      <a:solidFill>
                                        <a:schemeClr val="tx1"/>
                                      </a:solidFill>
                                      <a:latin typeface="Cambria Math" panose="02040503050406030204" pitchFamily="18" charset="0"/>
                                      <a:ea typeface="Cambria Math" panose="02040503050406030204" pitchFamily="18" charset="0"/>
                                    </a:rPr>
                                  </m:ctrlPr>
                                </m:sSubPr>
                                <m:e>
                                  <m:r>
                                    <a:rPr lang="en-US" altLang="zh-CN" sz="2000" b="0" i="1" dirty="0" smtClean="0">
                                      <a:solidFill>
                                        <a:schemeClr val="tx1"/>
                                      </a:solidFill>
                                      <a:latin typeface="Cambria Math" panose="02040503050406030204" pitchFamily="18" charset="0"/>
                                      <a:ea typeface="Cambria Math" panose="02040503050406030204" pitchFamily="18" charset="0"/>
                                    </a:rPr>
                                    <m:t>𝑅</m:t>
                                  </m:r>
                                </m:e>
                                <m:sub>
                                  <m:r>
                                    <a:rPr lang="en-US" altLang="zh-CN" sz="2000" b="0" i="1" dirty="0" smtClean="0">
                                      <a:solidFill>
                                        <a:schemeClr val="tx1"/>
                                      </a:solidFill>
                                      <a:latin typeface="Cambria Math" panose="02040503050406030204" pitchFamily="18" charset="0"/>
                                      <a:ea typeface="Cambria Math" panose="02040503050406030204" pitchFamily="18" charset="0"/>
                                    </a:rPr>
                                    <m:t>𝑡</m:t>
                                  </m:r>
                                </m:sub>
                              </m:sSub>
                            </m:den>
                          </m:f>
                        </m:e>
                      </m:rad>
                    </m:oMath>
                  </m:oMathPara>
                </a14:m>
                <a:endParaRPr lang="zh-CN" altLang="en-US" sz="2000" dirty="0"/>
              </a:p>
            </p:txBody>
          </p:sp>
        </mc:Choice>
        <mc:Fallback xmlns="">
          <p:sp>
            <p:nvSpPr>
              <p:cNvPr id="4" name="文本框 3">
                <a:extLst>
                  <a:ext uri="{FF2B5EF4-FFF2-40B4-BE49-F238E27FC236}">
                    <a16:creationId xmlns:a16="http://schemas.microsoft.com/office/drawing/2014/main" id="{ABB04C09-854F-63B4-441B-0E8E42E59239}"/>
                  </a:ext>
                </a:extLst>
              </p:cNvPr>
              <p:cNvSpPr txBox="1">
                <a:spLocks noRot="1" noChangeAspect="1" noMove="1" noResize="1" noEditPoints="1" noAdjustHandles="1" noChangeArrowheads="1" noChangeShapeType="1" noTextEdit="1"/>
              </p:cNvSpPr>
              <p:nvPr/>
            </p:nvSpPr>
            <p:spPr>
              <a:xfrm>
                <a:off x="6725822" y="2412774"/>
                <a:ext cx="2277527" cy="90935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F81EFB5-9930-E0F4-9870-BEE83C48DB80}"/>
                  </a:ext>
                </a:extLst>
              </p:cNvPr>
              <p:cNvSpPr txBox="1"/>
              <p:nvPr/>
            </p:nvSpPr>
            <p:spPr>
              <a:xfrm>
                <a:off x="9158028" y="2788961"/>
                <a:ext cx="227752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𝑜</m:t>
                          </m:r>
                        </m:sub>
                      </m:sSub>
                      <m:r>
                        <a:rPr lang="en-US" altLang="zh-CN" sz="2000" dirty="0" smtClean="0">
                          <a:latin typeface="Cambria Math" panose="02040503050406030204" pitchFamily="18" charset="0"/>
                          <a:ea typeface="Cambria Math" panose="02040503050406030204" pitchFamily="18" charset="0"/>
                        </a:rPr>
                        <m:t>=</m:t>
                      </m:r>
                      <m:r>
                        <a:rPr lang="en-US" altLang="zh-CN" sz="2000" b="0" i="0" dirty="0" smtClean="0">
                          <a:latin typeface="Cambria Math" panose="02040503050406030204" pitchFamily="18" charset="0"/>
                          <a:ea typeface="Cambria Math" panose="02040503050406030204" pitchFamily="18" charset="0"/>
                        </a:rPr>
                        <m:t>1</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b="0" i="1" dirty="0" smtClean="0">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S</m:t>
                          </m:r>
                        </m:e>
                        <m:sub>
                          <m:r>
                            <m:rPr>
                              <m:sty m:val="p"/>
                            </m:rPr>
                            <a:rPr lang="en-US" altLang="zh-CN" sz="2000" i="1" dirty="0">
                              <a:latin typeface="Cambria Math" panose="02040503050406030204" pitchFamily="18" charset="0"/>
                              <a:ea typeface="Cambria Math" panose="02040503050406030204" pitchFamily="18" charset="0"/>
                            </a:rPr>
                            <m:t>w</m:t>
                          </m:r>
                        </m:sub>
                      </m:sSub>
                    </m:oMath>
                  </m:oMathPara>
                </a14:m>
                <a:endParaRPr lang="zh-CN" altLang="en-US" sz="2000" dirty="0"/>
              </a:p>
            </p:txBody>
          </p:sp>
        </mc:Choice>
        <mc:Fallback xmlns="">
          <p:sp>
            <p:nvSpPr>
              <p:cNvPr id="6" name="文本框 5">
                <a:extLst>
                  <a:ext uri="{FF2B5EF4-FFF2-40B4-BE49-F238E27FC236}">
                    <a16:creationId xmlns:a16="http://schemas.microsoft.com/office/drawing/2014/main" id="{FF81EFB5-9930-E0F4-9870-BEE83C48DB80}"/>
                  </a:ext>
                </a:extLst>
              </p:cNvPr>
              <p:cNvSpPr txBox="1">
                <a:spLocks noRot="1" noChangeAspect="1" noMove="1" noResize="1" noEditPoints="1" noAdjustHandles="1" noChangeArrowheads="1" noChangeShapeType="1" noTextEdit="1"/>
              </p:cNvSpPr>
              <p:nvPr/>
            </p:nvSpPr>
            <p:spPr>
              <a:xfrm>
                <a:off x="9158028" y="2788961"/>
                <a:ext cx="2277527" cy="307777"/>
              </a:xfrm>
              <a:prstGeom prst="rect">
                <a:avLst/>
              </a:prstGeom>
              <a:blipFill>
                <a:blip r:embed="rId3"/>
                <a:stretch>
                  <a:fillRect b="-16000"/>
                </a:stretch>
              </a:blipFill>
            </p:spPr>
            <p:txBody>
              <a:bodyPr/>
              <a:lstStyle/>
              <a:p>
                <a:r>
                  <a:rPr lang="zh-CN" altLang="en-US">
                    <a:noFill/>
                  </a:rPr>
                  <a:t> </a:t>
                </a:r>
              </a:p>
            </p:txBody>
          </p:sp>
        </mc:Fallback>
      </mc:AlternateContent>
      <p:sp>
        <p:nvSpPr>
          <p:cNvPr id="7" name="Text Box 11">
            <a:extLst>
              <a:ext uri="{FF2B5EF4-FFF2-40B4-BE49-F238E27FC236}">
                <a16:creationId xmlns:a16="http://schemas.microsoft.com/office/drawing/2014/main" id="{655975CE-01A7-4677-5C8E-030B17951CD2}"/>
              </a:ext>
            </a:extLst>
          </p:cNvPr>
          <p:cNvSpPr txBox="1"/>
          <p:nvPr/>
        </p:nvSpPr>
        <p:spPr>
          <a:xfrm>
            <a:off x="7341654" y="4413493"/>
            <a:ext cx="2769499" cy="414922"/>
          </a:xfrm>
          <a:prstGeom prst="rect">
            <a:avLst/>
          </a:prstGeom>
          <a:noFill/>
          <a:ln w="9525">
            <a:noFill/>
          </a:ln>
        </p:spPr>
        <p:txBody>
          <a:bodyPr wrap="square" anchor="t" anchorCtr="0">
            <a:spAutoFit/>
          </a:bodyPr>
          <a:lstStyle/>
          <a:p>
            <a:pPr>
              <a:lnSpc>
                <a:spcPct val="150000"/>
              </a:lnSpc>
            </a:pPr>
            <a:r>
              <a:rPr lang="el-GR" altLang="zh-CN" sz="1600" dirty="0">
                <a:latin typeface="Times New Roman" panose="02020603050405020304" pitchFamily="18" charset="0"/>
                <a:ea typeface="黑体" panose="02010609060101010101" charset="-122"/>
                <a:cs typeface="Times New Roman" panose="02020603050405020304" pitchFamily="18" charset="0"/>
              </a:rPr>
              <a:t>Φ</a:t>
            </a:r>
            <a:r>
              <a:rPr lang="en-US" altLang="zh-CN" sz="1600" baseline="-25000" dirty="0">
                <a:latin typeface="Times New Roman" panose="02020603050405020304" pitchFamily="18" charset="0"/>
                <a:ea typeface="黑体" panose="02010609060101010101" charset="-122"/>
                <a:cs typeface="Times New Roman" panose="02020603050405020304" pitchFamily="18" charset="0"/>
              </a:rPr>
              <a:t>e</a:t>
            </a:r>
            <a:r>
              <a:rPr lang="en-US" altLang="zh-CN" sz="1600" dirty="0">
                <a:latin typeface="Times New Roman" panose="02020603050405020304" pitchFamily="18" charset="0"/>
                <a:ea typeface="黑体" panose="02010609060101010101" charset="-122"/>
                <a:cs typeface="Times New Roman" panose="02020603050405020304" pitchFamily="18" charset="0"/>
              </a:rPr>
              <a:t>-</a:t>
            </a:r>
            <a:r>
              <a:rPr lang="zh-CN" altLang="en-US" sz="1600" dirty="0">
                <a:latin typeface="Times New Roman" panose="02020603050405020304" pitchFamily="18" charset="0"/>
                <a:ea typeface="黑体" panose="02010609060101010101" charset="-122"/>
                <a:cs typeface="Times New Roman" panose="02020603050405020304" pitchFamily="18" charset="0"/>
              </a:rPr>
              <a:t>岩石有效孔隙度</a:t>
            </a:r>
            <a:endParaRPr lang="zh-CN" altLang="el-GR" sz="1600" dirty="0">
              <a:latin typeface="Times New Roman" panose="02020603050405020304" pitchFamily="18" charset="0"/>
              <a:ea typeface="黑体" panose="02010609060101010101" charset="-122"/>
              <a:cs typeface="Times New Roman" panose="02020603050405020304" pitchFamily="18" charset="0"/>
            </a:endParaRPr>
          </a:p>
        </p:txBody>
      </p:sp>
      <p:sp>
        <p:nvSpPr>
          <p:cNvPr id="9" name="矩形 2">
            <a:extLst>
              <a:ext uri="{FF2B5EF4-FFF2-40B4-BE49-F238E27FC236}">
                <a16:creationId xmlns:a16="http://schemas.microsoft.com/office/drawing/2014/main" id="{3F3B7E62-AA4B-AF70-88CD-31435F3C1188}"/>
              </a:ext>
            </a:extLst>
          </p:cNvPr>
          <p:cNvSpPr>
            <a:spLocks noChangeArrowheads="1"/>
          </p:cNvSpPr>
          <p:nvPr/>
        </p:nvSpPr>
        <p:spPr bwMode="auto">
          <a:xfrm>
            <a:off x="1153513" y="1338599"/>
            <a:ext cx="4139160" cy="40011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zh-CN" altLang="en-US" sz="2000" dirty="0">
                <a:solidFill>
                  <a:srgbClr val="C00000"/>
                </a:solidFill>
                <a:latin typeface="微软雅黑" panose="020B0503020204020204" pitchFamily="34" charset="-122"/>
                <a:ea typeface="微软雅黑" panose="020B0503020204020204" pitchFamily="34" charset="-122"/>
              </a:rPr>
              <a:t>含泥砂岩饱和度计算模型：</a:t>
            </a:r>
          </a:p>
        </p:txBody>
      </p:sp>
      <p:sp>
        <p:nvSpPr>
          <p:cNvPr id="14" name="矩形 2">
            <a:extLst>
              <a:ext uri="{FF2B5EF4-FFF2-40B4-BE49-F238E27FC236}">
                <a16:creationId xmlns:a16="http://schemas.microsoft.com/office/drawing/2014/main" id="{6A6488C1-DD29-0400-9492-779FEC67D53C}"/>
              </a:ext>
            </a:extLst>
          </p:cNvPr>
          <p:cNvSpPr>
            <a:spLocks noChangeArrowheads="1"/>
          </p:cNvSpPr>
          <p:nvPr/>
        </p:nvSpPr>
        <p:spPr bwMode="auto">
          <a:xfrm>
            <a:off x="3935647" y="2844636"/>
            <a:ext cx="866087" cy="3077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zh-CN" altLang="en-US" sz="1400" dirty="0">
                <a:solidFill>
                  <a:schemeClr val="tx1"/>
                </a:solidFill>
                <a:latin typeface="微软雅黑" panose="020B0503020204020204" pitchFamily="34" charset="-122"/>
                <a:ea typeface="微软雅黑" panose="020B0503020204020204" pitchFamily="34" charset="-122"/>
              </a:rPr>
              <a:t>总孔隙</a:t>
            </a:r>
          </a:p>
        </p:txBody>
      </p:sp>
      <p:sp>
        <p:nvSpPr>
          <p:cNvPr id="15" name="矩形 2">
            <a:extLst>
              <a:ext uri="{FF2B5EF4-FFF2-40B4-BE49-F238E27FC236}">
                <a16:creationId xmlns:a16="http://schemas.microsoft.com/office/drawing/2014/main" id="{1FDB1F2E-EC08-2EDB-B51A-334671E31795}"/>
              </a:ext>
            </a:extLst>
          </p:cNvPr>
          <p:cNvSpPr>
            <a:spLocks noChangeArrowheads="1"/>
          </p:cNvSpPr>
          <p:nvPr/>
        </p:nvSpPr>
        <p:spPr bwMode="auto">
          <a:xfrm>
            <a:off x="2042785" y="2837901"/>
            <a:ext cx="576932" cy="3077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zh-CN" altLang="en-US" sz="1400" dirty="0">
                <a:solidFill>
                  <a:schemeClr val="tx1"/>
                </a:solidFill>
                <a:latin typeface="微软雅黑" panose="020B0503020204020204" pitchFamily="34" charset="-122"/>
                <a:ea typeface="微软雅黑" panose="020B0503020204020204" pitchFamily="34" charset="-122"/>
              </a:rPr>
              <a:t>骨架</a:t>
            </a:r>
          </a:p>
        </p:txBody>
      </p:sp>
      <p:sp>
        <p:nvSpPr>
          <p:cNvPr id="18" name="矩形 2">
            <a:extLst>
              <a:ext uri="{FF2B5EF4-FFF2-40B4-BE49-F238E27FC236}">
                <a16:creationId xmlns:a16="http://schemas.microsoft.com/office/drawing/2014/main" id="{EF2427FF-75D8-A802-2489-E84EDC62080C}"/>
              </a:ext>
            </a:extLst>
          </p:cNvPr>
          <p:cNvSpPr>
            <a:spLocks noChangeArrowheads="1"/>
          </p:cNvSpPr>
          <p:nvPr/>
        </p:nvSpPr>
        <p:spPr bwMode="auto">
          <a:xfrm>
            <a:off x="3679664" y="2078720"/>
            <a:ext cx="411456" cy="3077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zh-CN" altLang="en-US" sz="1400" dirty="0">
                <a:solidFill>
                  <a:schemeClr val="tx1"/>
                </a:solidFill>
                <a:latin typeface="微软雅黑" panose="020B0503020204020204" pitchFamily="34" charset="-122"/>
                <a:ea typeface="微软雅黑" panose="020B0503020204020204" pitchFamily="34" charset="-122"/>
              </a:rPr>
              <a:t>水</a:t>
            </a:r>
          </a:p>
        </p:txBody>
      </p:sp>
      <p:sp>
        <p:nvSpPr>
          <p:cNvPr id="19" name="矩形 2">
            <a:extLst>
              <a:ext uri="{FF2B5EF4-FFF2-40B4-BE49-F238E27FC236}">
                <a16:creationId xmlns:a16="http://schemas.microsoft.com/office/drawing/2014/main" id="{A5BA606F-07D0-6B13-946E-F92A646518F2}"/>
              </a:ext>
            </a:extLst>
          </p:cNvPr>
          <p:cNvSpPr>
            <a:spLocks noChangeArrowheads="1"/>
          </p:cNvSpPr>
          <p:nvPr/>
        </p:nvSpPr>
        <p:spPr bwMode="auto">
          <a:xfrm>
            <a:off x="4672525" y="2078720"/>
            <a:ext cx="409221" cy="3077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zh-CN" altLang="en-US" sz="1400" dirty="0">
                <a:solidFill>
                  <a:schemeClr val="tx1"/>
                </a:solidFill>
                <a:latin typeface="微软雅黑" panose="020B0503020204020204" pitchFamily="34" charset="-122"/>
                <a:ea typeface="微软雅黑" panose="020B0503020204020204" pitchFamily="34" charset="-122"/>
              </a:rPr>
              <a:t>油</a:t>
            </a:r>
          </a:p>
        </p:txBody>
      </p:sp>
      <p:grpSp>
        <p:nvGrpSpPr>
          <p:cNvPr id="20" name="组合 15">
            <a:extLst>
              <a:ext uri="{FF2B5EF4-FFF2-40B4-BE49-F238E27FC236}">
                <a16:creationId xmlns:a16="http://schemas.microsoft.com/office/drawing/2014/main" id="{1917E3B6-53BE-5C27-4A53-24D53FC58453}"/>
              </a:ext>
            </a:extLst>
          </p:cNvPr>
          <p:cNvGrpSpPr/>
          <p:nvPr/>
        </p:nvGrpSpPr>
        <p:grpSpPr bwMode="auto">
          <a:xfrm>
            <a:off x="1105821" y="2368816"/>
            <a:ext cx="4086712" cy="508178"/>
            <a:chOff x="8038256" y="4245183"/>
            <a:chExt cx="2602738" cy="403171"/>
          </a:xfrm>
        </p:grpSpPr>
        <p:sp>
          <p:nvSpPr>
            <p:cNvPr id="26" name="矩形 25">
              <a:extLst>
                <a:ext uri="{FF2B5EF4-FFF2-40B4-BE49-F238E27FC236}">
                  <a16:creationId xmlns:a16="http://schemas.microsoft.com/office/drawing/2014/main" id="{8536C4C4-4AB3-E52D-AC2D-1217BDC3A51F}"/>
                </a:ext>
              </a:extLst>
            </p:cNvPr>
            <p:cNvSpPr/>
            <p:nvPr/>
          </p:nvSpPr>
          <p:spPr bwMode="auto">
            <a:xfrm>
              <a:off x="8038256" y="4245183"/>
              <a:ext cx="1439835" cy="403171"/>
            </a:xfrm>
            <a:prstGeom prst="rect">
              <a:avLst/>
            </a:prstGeom>
            <a:blipFill>
              <a:blip r:embed="rId4"/>
              <a:tile tx="0" ty="0" sx="100000" sy="100000" flip="none" algn="tl"/>
            </a:blipFill>
            <a:ln w="9525" cap="flat" cmpd="sng" algn="ctr">
              <a:solidFill>
                <a:schemeClr val="tx1"/>
              </a:solidFill>
              <a:prstDash val="solid"/>
              <a:round/>
              <a:headEnd type="none" w="med" len="med"/>
              <a:tailEnd type="none" w="med" len="med"/>
            </a:ln>
          </p:spPr>
          <p:txBody>
            <a:bodyPr lIns="68580" tIns="34290" rIns="68580" bIns="34290"/>
            <a:lstStyle/>
            <a:p>
              <a:pPr defTabSz="685800">
                <a:defRPr/>
              </a:pPr>
              <a:endParaRPr lang="zh-CN" altLang="en-US" dirty="0">
                <a:latin typeface="Arial" panose="020B0604020202020204" pitchFamily="34" charset="0"/>
                <a:ea typeface="微软雅黑" panose="020B0503020204020204" pitchFamily="34" charset="-122"/>
              </a:endParaRPr>
            </a:p>
          </p:txBody>
        </p:sp>
        <p:sp>
          <p:nvSpPr>
            <p:cNvPr id="27" name="矩形 26">
              <a:extLst>
                <a:ext uri="{FF2B5EF4-FFF2-40B4-BE49-F238E27FC236}">
                  <a16:creationId xmlns:a16="http://schemas.microsoft.com/office/drawing/2014/main" id="{61A31B65-E89B-DA12-2A34-6C08B9B9E74D}"/>
                </a:ext>
              </a:extLst>
            </p:cNvPr>
            <p:cNvSpPr/>
            <p:nvPr/>
          </p:nvSpPr>
          <p:spPr bwMode="auto">
            <a:xfrm>
              <a:off x="9484174" y="4245183"/>
              <a:ext cx="160833" cy="403171"/>
            </a:xfrm>
            <a:prstGeom prst="rect">
              <a:avLst/>
            </a:prstGeom>
            <a:solidFill>
              <a:srgbClr val="00B0F0"/>
            </a:solidFill>
            <a:ln w="9525" cap="flat" cmpd="sng" algn="ctr">
              <a:solidFill>
                <a:schemeClr val="tx1"/>
              </a:solidFill>
              <a:prstDash val="solid"/>
              <a:round/>
              <a:headEnd type="none" w="med" len="med"/>
              <a:tailEnd type="none" w="med" len="med"/>
            </a:ln>
          </p:spPr>
          <p:txBody>
            <a:bodyPr lIns="68580" tIns="34290" rIns="68580" bIns="34290"/>
            <a:lstStyle/>
            <a:p>
              <a:pPr defTabSz="685800">
                <a:defRPr/>
              </a:pPr>
              <a:endParaRPr lang="zh-CN" altLang="en-US" dirty="0">
                <a:latin typeface="Arial" panose="020B0604020202020204" pitchFamily="34" charset="0"/>
                <a:ea typeface="微软雅黑" panose="020B0503020204020204" pitchFamily="34" charset="-122"/>
              </a:endParaRPr>
            </a:p>
          </p:txBody>
        </p:sp>
        <p:sp>
          <p:nvSpPr>
            <p:cNvPr id="28" name="矩形 27">
              <a:extLst>
                <a:ext uri="{FF2B5EF4-FFF2-40B4-BE49-F238E27FC236}">
                  <a16:creationId xmlns:a16="http://schemas.microsoft.com/office/drawing/2014/main" id="{65B74E3A-8727-6D52-8121-F6FC9C146AE4}"/>
                </a:ext>
              </a:extLst>
            </p:cNvPr>
            <p:cNvSpPr/>
            <p:nvPr/>
          </p:nvSpPr>
          <p:spPr bwMode="auto">
            <a:xfrm>
              <a:off x="10065629" y="4245183"/>
              <a:ext cx="575365" cy="403171"/>
            </a:xfrm>
            <a:prstGeom prst="rect">
              <a:avLst/>
            </a:prstGeom>
            <a:solidFill>
              <a:srgbClr val="FF6600"/>
            </a:solidFill>
            <a:ln w="9525" cap="flat" cmpd="sng" algn="ctr">
              <a:solidFill>
                <a:schemeClr val="tx1"/>
              </a:solidFill>
              <a:prstDash val="solid"/>
              <a:round/>
              <a:headEnd type="none" w="med" len="med"/>
              <a:tailEnd type="none" w="med" len="med"/>
            </a:ln>
          </p:spPr>
          <p:txBody>
            <a:bodyPr lIns="68580" tIns="34290" rIns="68580" bIns="34290"/>
            <a:lstStyle/>
            <a:p>
              <a:pPr defTabSz="685800">
                <a:defRPr/>
              </a:pPr>
              <a:endParaRPr lang="zh-CN" altLang="en-US" dirty="0">
                <a:latin typeface="Arial" panose="020B0604020202020204" pitchFamily="34" charset="0"/>
                <a:ea typeface="微软雅黑" panose="020B0503020204020204" pitchFamily="34" charset="-122"/>
              </a:endParaRPr>
            </a:p>
          </p:txBody>
        </p:sp>
      </p:grpSp>
      <p:cxnSp>
        <p:nvCxnSpPr>
          <p:cNvPr id="21" name="直接箭头连接符 16">
            <a:extLst>
              <a:ext uri="{FF2B5EF4-FFF2-40B4-BE49-F238E27FC236}">
                <a16:creationId xmlns:a16="http://schemas.microsoft.com/office/drawing/2014/main" id="{7DB87D12-4E70-DBA9-8078-0AF660D0E4A7}"/>
              </a:ext>
            </a:extLst>
          </p:cNvPr>
          <p:cNvCxnSpPr>
            <a:cxnSpLocks noChangeShapeType="1"/>
          </p:cNvCxnSpPr>
          <p:nvPr/>
        </p:nvCxnSpPr>
        <p:spPr bwMode="auto">
          <a:xfrm flipV="1">
            <a:off x="1153513" y="3098493"/>
            <a:ext cx="2160244" cy="825"/>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2" name="直接箭头连接符 17">
            <a:extLst>
              <a:ext uri="{FF2B5EF4-FFF2-40B4-BE49-F238E27FC236}">
                <a16:creationId xmlns:a16="http://schemas.microsoft.com/office/drawing/2014/main" id="{08C9913F-792A-0768-058F-DC0404F31048}"/>
              </a:ext>
            </a:extLst>
          </p:cNvPr>
          <p:cNvCxnSpPr>
            <a:cxnSpLocks noChangeShapeType="1"/>
          </p:cNvCxnSpPr>
          <p:nvPr/>
        </p:nvCxnSpPr>
        <p:spPr bwMode="auto">
          <a:xfrm>
            <a:off x="3384098" y="3098493"/>
            <a:ext cx="1802422"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3" name="直接连接符 18">
            <a:extLst>
              <a:ext uri="{FF2B5EF4-FFF2-40B4-BE49-F238E27FC236}">
                <a16:creationId xmlns:a16="http://schemas.microsoft.com/office/drawing/2014/main" id="{5C5DAD93-8DE1-D609-9F50-F62013FB9C49}"/>
              </a:ext>
            </a:extLst>
          </p:cNvPr>
          <p:cNvCxnSpPr>
            <a:cxnSpLocks noChangeShapeType="1"/>
          </p:cNvCxnSpPr>
          <p:nvPr/>
        </p:nvCxnSpPr>
        <p:spPr bwMode="auto">
          <a:xfrm>
            <a:off x="1097014" y="2946632"/>
            <a:ext cx="0" cy="316624"/>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cxnSp>
        <p:nvCxnSpPr>
          <p:cNvPr id="24" name="直接连接符 19">
            <a:extLst>
              <a:ext uri="{FF2B5EF4-FFF2-40B4-BE49-F238E27FC236}">
                <a16:creationId xmlns:a16="http://schemas.microsoft.com/office/drawing/2014/main" id="{9E81BCB5-E174-505E-6426-4BEC06AE7072}"/>
              </a:ext>
            </a:extLst>
          </p:cNvPr>
          <p:cNvCxnSpPr>
            <a:cxnSpLocks noChangeShapeType="1"/>
          </p:cNvCxnSpPr>
          <p:nvPr/>
        </p:nvCxnSpPr>
        <p:spPr bwMode="auto">
          <a:xfrm>
            <a:off x="3370420" y="2932215"/>
            <a:ext cx="0" cy="316623"/>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cxnSp>
        <p:nvCxnSpPr>
          <p:cNvPr id="25" name="直接连接符 20">
            <a:extLst>
              <a:ext uri="{FF2B5EF4-FFF2-40B4-BE49-F238E27FC236}">
                <a16:creationId xmlns:a16="http://schemas.microsoft.com/office/drawing/2014/main" id="{1E8A1808-E015-82A2-79B2-043C4AD3B757}"/>
              </a:ext>
            </a:extLst>
          </p:cNvPr>
          <p:cNvCxnSpPr>
            <a:cxnSpLocks noChangeShapeType="1"/>
          </p:cNvCxnSpPr>
          <p:nvPr/>
        </p:nvCxnSpPr>
        <p:spPr bwMode="auto">
          <a:xfrm>
            <a:off x="5192776" y="2947243"/>
            <a:ext cx="0" cy="316624"/>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sp>
        <p:nvSpPr>
          <p:cNvPr id="5" name="矩形 4">
            <a:extLst>
              <a:ext uri="{FF2B5EF4-FFF2-40B4-BE49-F238E27FC236}">
                <a16:creationId xmlns:a16="http://schemas.microsoft.com/office/drawing/2014/main" id="{670947B6-7DA2-FA69-89D2-7B132624A6A0}"/>
              </a:ext>
            </a:extLst>
          </p:cNvPr>
          <p:cNvSpPr/>
          <p:nvPr/>
        </p:nvSpPr>
        <p:spPr bwMode="auto">
          <a:xfrm>
            <a:off x="3628675" y="2373563"/>
            <a:ext cx="313073" cy="508178"/>
          </a:xfrm>
          <a:prstGeom prst="rect">
            <a:avLst/>
          </a:prstGeom>
          <a:solidFill>
            <a:srgbClr val="00B0F0"/>
          </a:solidFill>
          <a:ln w="9525" cap="flat" cmpd="sng" algn="ctr">
            <a:solidFill>
              <a:schemeClr val="tx1"/>
            </a:solidFill>
            <a:prstDash val="solid"/>
            <a:round/>
            <a:headEnd type="none" w="med" len="med"/>
            <a:tailEnd type="none" w="med" len="med"/>
          </a:ln>
        </p:spPr>
        <p:txBody>
          <a:bodyPr lIns="68580" tIns="34290" rIns="68580" bIns="34290"/>
          <a:lstStyle/>
          <a:p>
            <a:pPr defTabSz="685800">
              <a:defRPr/>
            </a:pPr>
            <a:endParaRPr lang="zh-CN" altLang="en-US" dirty="0">
              <a:latin typeface="Arial" panose="020B0604020202020204" pitchFamily="34" charset="0"/>
              <a:ea typeface="微软雅黑" panose="020B0503020204020204" pitchFamily="34" charset="-122"/>
            </a:endParaRPr>
          </a:p>
        </p:txBody>
      </p:sp>
      <p:sp>
        <p:nvSpPr>
          <p:cNvPr id="8" name="矩形 7">
            <a:extLst>
              <a:ext uri="{FF2B5EF4-FFF2-40B4-BE49-F238E27FC236}">
                <a16:creationId xmlns:a16="http://schemas.microsoft.com/office/drawing/2014/main" id="{BD914DDB-50AE-5A4D-41BA-4017E92B2FCD}"/>
              </a:ext>
            </a:extLst>
          </p:cNvPr>
          <p:cNvSpPr/>
          <p:nvPr/>
        </p:nvSpPr>
        <p:spPr bwMode="auto">
          <a:xfrm>
            <a:off x="3939204" y="2365873"/>
            <a:ext cx="346085" cy="508178"/>
          </a:xfrm>
          <a:prstGeom prst="rect">
            <a:avLst/>
          </a:prstGeom>
          <a:solidFill>
            <a:srgbClr val="00B0F0"/>
          </a:solidFill>
          <a:ln w="9525" cap="flat" cmpd="sng" algn="ctr">
            <a:solidFill>
              <a:schemeClr val="tx1"/>
            </a:solidFill>
            <a:prstDash val="solid"/>
            <a:round/>
            <a:headEnd type="none" w="med" len="med"/>
            <a:tailEnd type="none" w="med" len="med"/>
          </a:ln>
        </p:spPr>
        <p:txBody>
          <a:bodyPr lIns="68580" tIns="34290" rIns="68580" bIns="34290"/>
          <a:lstStyle/>
          <a:p>
            <a:pPr defTabSz="685800">
              <a:defRPr/>
            </a:pPr>
            <a:endParaRPr lang="zh-CN" altLang="en-US" dirty="0">
              <a:latin typeface="Arial" panose="020B0604020202020204" pitchFamily="34" charset="0"/>
              <a:ea typeface="微软雅黑" panose="020B0503020204020204" pitchFamily="34" charset="-122"/>
            </a:endParaRPr>
          </a:p>
        </p:txBody>
      </p:sp>
      <p:sp>
        <p:nvSpPr>
          <p:cNvPr id="32" name="文本框 31">
            <a:extLst>
              <a:ext uri="{FF2B5EF4-FFF2-40B4-BE49-F238E27FC236}">
                <a16:creationId xmlns:a16="http://schemas.microsoft.com/office/drawing/2014/main" id="{B3371E7B-46B5-CE8D-F66A-9165091A3D74}"/>
              </a:ext>
            </a:extLst>
          </p:cNvPr>
          <p:cNvSpPr txBox="1"/>
          <p:nvPr/>
        </p:nvSpPr>
        <p:spPr>
          <a:xfrm>
            <a:off x="3343576" y="2415501"/>
            <a:ext cx="316523" cy="430887"/>
          </a:xfrm>
          <a:prstGeom prst="rect">
            <a:avLst/>
          </a:prstGeom>
          <a:noFill/>
        </p:spPr>
        <p:txBody>
          <a:bodyPr wrap="square" rtlCol="0">
            <a:spAutoFit/>
          </a:bodyPr>
          <a:lstStyle/>
          <a:p>
            <a:r>
              <a:rPr lang="zh-CN" altLang="en-US" sz="1100" b="1" dirty="0"/>
              <a:t>粘土</a:t>
            </a:r>
          </a:p>
        </p:txBody>
      </p:sp>
      <p:sp>
        <p:nvSpPr>
          <p:cNvPr id="33" name="文本框 32">
            <a:extLst>
              <a:ext uri="{FF2B5EF4-FFF2-40B4-BE49-F238E27FC236}">
                <a16:creationId xmlns:a16="http://schemas.microsoft.com/office/drawing/2014/main" id="{1E53D9C4-6516-F343-1F10-1F85574CAC2A}"/>
              </a:ext>
            </a:extLst>
          </p:cNvPr>
          <p:cNvSpPr txBox="1"/>
          <p:nvPr/>
        </p:nvSpPr>
        <p:spPr>
          <a:xfrm>
            <a:off x="3619124" y="2418660"/>
            <a:ext cx="316523" cy="430887"/>
          </a:xfrm>
          <a:prstGeom prst="rect">
            <a:avLst/>
          </a:prstGeom>
          <a:noFill/>
        </p:spPr>
        <p:txBody>
          <a:bodyPr wrap="square" rtlCol="0">
            <a:spAutoFit/>
          </a:bodyPr>
          <a:lstStyle/>
          <a:p>
            <a:r>
              <a:rPr lang="zh-CN" altLang="en-US" sz="1100" b="1" dirty="0"/>
              <a:t>毛管</a:t>
            </a:r>
          </a:p>
        </p:txBody>
      </p:sp>
      <p:sp>
        <p:nvSpPr>
          <p:cNvPr id="34" name="文本框 33">
            <a:extLst>
              <a:ext uri="{FF2B5EF4-FFF2-40B4-BE49-F238E27FC236}">
                <a16:creationId xmlns:a16="http://schemas.microsoft.com/office/drawing/2014/main" id="{E4F3D4B4-2C56-AE62-C616-38739096090C}"/>
              </a:ext>
            </a:extLst>
          </p:cNvPr>
          <p:cNvSpPr txBox="1"/>
          <p:nvPr/>
        </p:nvSpPr>
        <p:spPr>
          <a:xfrm>
            <a:off x="3953984" y="2412774"/>
            <a:ext cx="346085" cy="430887"/>
          </a:xfrm>
          <a:prstGeom prst="rect">
            <a:avLst/>
          </a:prstGeom>
          <a:noFill/>
        </p:spPr>
        <p:txBody>
          <a:bodyPr wrap="square" rtlCol="0">
            <a:spAutoFit/>
          </a:bodyPr>
          <a:lstStyle/>
          <a:p>
            <a:r>
              <a:rPr lang="zh-CN" altLang="en-US" sz="1100" b="1" dirty="0"/>
              <a:t>可动</a:t>
            </a:r>
          </a:p>
        </p:txBody>
      </p:sp>
      <p:sp>
        <p:nvSpPr>
          <p:cNvPr id="35" name="矩形 2">
            <a:extLst>
              <a:ext uri="{FF2B5EF4-FFF2-40B4-BE49-F238E27FC236}">
                <a16:creationId xmlns:a16="http://schemas.microsoft.com/office/drawing/2014/main" id="{475BB830-C943-BE71-2F9A-2A5C6BDAFA89}"/>
              </a:ext>
            </a:extLst>
          </p:cNvPr>
          <p:cNvSpPr>
            <a:spLocks noChangeArrowheads="1"/>
          </p:cNvSpPr>
          <p:nvPr/>
        </p:nvSpPr>
        <p:spPr bwMode="auto">
          <a:xfrm>
            <a:off x="3958859" y="3220023"/>
            <a:ext cx="1019018" cy="3077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accent2"/>
                </a:solidFill>
                <a:latin typeface="Arial" panose="020B0604020202020204" pitchFamily="34" charset="0"/>
                <a:ea typeface="黑体" panose="02010609060101010101" charset="-122"/>
                <a:sym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黑体" panose="02010609060101010101"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r>
              <a:rPr lang="zh-CN" altLang="en-US" sz="1400" dirty="0">
                <a:solidFill>
                  <a:srgbClr val="FF0000"/>
                </a:solidFill>
                <a:latin typeface="微软雅黑" panose="020B0503020204020204" pitchFamily="34" charset="-122"/>
                <a:ea typeface="微软雅黑" panose="020B0503020204020204" pitchFamily="34" charset="-122"/>
              </a:rPr>
              <a:t>有效孔隙</a:t>
            </a:r>
          </a:p>
        </p:txBody>
      </p:sp>
      <p:cxnSp>
        <p:nvCxnSpPr>
          <p:cNvPr id="36" name="直接箭头连接符 17">
            <a:extLst>
              <a:ext uri="{FF2B5EF4-FFF2-40B4-BE49-F238E27FC236}">
                <a16:creationId xmlns:a16="http://schemas.microsoft.com/office/drawing/2014/main" id="{0A4F65B4-C22A-FE21-25C2-1D1842F273BA}"/>
              </a:ext>
            </a:extLst>
          </p:cNvPr>
          <p:cNvCxnSpPr>
            <a:cxnSpLocks noChangeShapeType="1"/>
          </p:cNvCxnSpPr>
          <p:nvPr/>
        </p:nvCxnSpPr>
        <p:spPr bwMode="auto">
          <a:xfrm>
            <a:off x="3648807" y="3483821"/>
            <a:ext cx="1538549" cy="0"/>
          </a:xfrm>
          <a:prstGeom prst="straightConnector1">
            <a:avLst/>
          </a:prstGeom>
          <a:noFill/>
          <a:ln w="9525"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7" name="直接连接符 19">
            <a:extLst>
              <a:ext uri="{FF2B5EF4-FFF2-40B4-BE49-F238E27FC236}">
                <a16:creationId xmlns:a16="http://schemas.microsoft.com/office/drawing/2014/main" id="{32BDFD95-471D-2ABB-D17E-473E622ECE3B}"/>
              </a:ext>
            </a:extLst>
          </p:cNvPr>
          <p:cNvCxnSpPr>
            <a:cxnSpLocks noChangeShapeType="1"/>
          </p:cNvCxnSpPr>
          <p:nvPr/>
        </p:nvCxnSpPr>
        <p:spPr bwMode="auto">
          <a:xfrm>
            <a:off x="3652610" y="3317543"/>
            <a:ext cx="0" cy="316623"/>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cxnSp>
        <p:nvCxnSpPr>
          <p:cNvPr id="38" name="直接连接符 20">
            <a:extLst>
              <a:ext uri="{FF2B5EF4-FFF2-40B4-BE49-F238E27FC236}">
                <a16:creationId xmlns:a16="http://schemas.microsoft.com/office/drawing/2014/main" id="{BA88C6C0-642F-70FE-C127-2CE810AAABAF}"/>
              </a:ext>
            </a:extLst>
          </p:cNvPr>
          <p:cNvCxnSpPr>
            <a:cxnSpLocks noChangeShapeType="1"/>
          </p:cNvCxnSpPr>
          <p:nvPr/>
        </p:nvCxnSpPr>
        <p:spPr bwMode="auto">
          <a:xfrm>
            <a:off x="5193612" y="3332571"/>
            <a:ext cx="0" cy="316624"/>
          </a:xfrm>
          <a:prstGeom prst="line">
            <a:avLst/>
          </a:prstGeom>
          <a:noFill/>
          <a:ln w="19050" algn="ctr">
            <a:solidFill>
              <a:schemeClr val="tx1"/>
            </a:solidFill>
            <a:round/>
          </a:ln>
          <a:extLst>
            <a:ext uri="{909E8E84-426E-40DD-AFC4-6F175D3DCCD1}">
              <a14:hiddenFill xmlns:a14="http://schemas.microsoft.com/office/drawing/2010/main">
                <a:noFill/>
              </a14:hiddenFill>
            </a:ext>
          </a:extLst>
        </p:spPr>
      </p:cxnSp>
      <p:sp>
        <p:nvSpPr>
          <p:cNvPr id="45" name="文本框 44">
            <a:extLst>
              <a:ext uri="{FF2B5EF4-FFF2-40B4-BE49-F238E27FC236}">
                <a16:creationId xmlns:a16="http://schemas.microsoft.com/office/drawing/2014/main" id="{A325C276-0FB6-6754-6DB1-552D35BF7649}"/>
              </a:ext>
            </a:extLst>
          </p:cNvPr>
          <p:cNvSpPr txBox="1"/>
          <p:nvPr/>
        </p:nvSpPr>
        <p:spPr>
          <a:xfrm>
            <a:off x="818252" y="4129535"/>
            <a:ext cx="5367169" cy="15229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dirty="0">
                <a:solidFill>
                  <a:srgbClr val="00B050"/>
                </a:solidFill>
                <a:latin typeface="Times New Roman" panose="02020603050405020304" pitchFamily="18" charset="0"/>
                <a:ea typeface="黑体" panose="02010609060101010101" charset="-122"/>
                <a:cs typeface="Times New Roman" panose="02020603050405020304" pitchFamily="18" charset="0"/>
              </a:rPr>
              <a:t>粘土束缚水：</a:t>
            </a:r>
            <a:r>
              <a:rPr lang="zh-CN" altLang="en-US" sz="1600" dirty="0">
                <a:latin typeface="Times New Roman" panose="02020603050405020304" pitchFamily="18" charset="0"/>
                <a:ea typeface="黑体" panose="02010609060101010101" charset="-122"/>
                <a:cs typeface="Times New Roman" panose="02020603050405020304" pitchFamily="18" charset="0"/>
              </a:rPr>
              <a:t>吸附在粘土颗粒表面的水，完全不可动。</a:t>
            </a:r>
            <a:endParaRPr lang="en-US" altLang="zh-CN" sz="1600" dirty="0">
              <a:latin typeface="Times New Roman" panose="02020603050405020304" pitchFamily="18" charset="0"/>
              <a:ea typeface="黑体" panose="02010609060101010101"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solidFill>
                  <a:srgbClr val="0000FF"/>
                </a:solidFill>
                <a:latin typeface="Times New Roman" panose="02020603050405020304" pitchFamily="18" charset="0"/>
                <a:ea typeface="黑体" panose="02010609060101010101" charset="-122"/>
                <a:cs typeface="Times New Roman" panose="02020603050405020304" pitchFamily="18" charset="0"/>
              </a:rPr>
              <a:t>毛管束缚水：</a:t>
            </a:r>
            <a:r>
              <a:rPr lang="zh-CN" altLang="en-US" sz="1600" dirty="0">
                <a:latin typeface="Times New Roman" panose="02020603050405020304" pitchFamily="18" charset="0"/>
                <a:ea typeface="黑体" panose="02010609060101010101" charset="-122"/>
                <a:cs typeface="Times New Roman" panose="02020603050405020304" pitchFamily="18" charset="0"/>
              </a:rPr>
              <a:t>滞留在微小孔隙空间和喉道表面的水，被毛管力束缚，一般不可动，在足够大的驱替压力下可动。</a:t>
            </a:r>
            <a:endParaRPr lang="en-US" altLang="zh-CN" sz="1600" dirty="0">
              <a:latin typeface="Times New Roman" panose="02020603050405020304" pitchFamily="18" charset="0"/>
              <a:ea typeface="黑体" panose="02010609060101010101"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600" dirty="0">
                <a:solidFill>
                  <a:srgbClr val="0000FF"/>
                </a:solidFill>
                <a:latin typeface="Times New Roman" panose="02020603050405020304" pitchFamily="18" charset="0"/>
                <a:ea typeface="黑体" panose="02010609060101010101" charset="-122"/>
                <a:cs typeface="Times New Roman" panose="02020603050405020304" pitchFamily="18" charset="0"/>
              </a:rPr>
              <a:t>可动水：</a:t>
            </a:r>
            <a:r>
              <a:rPr lang="zh-CN" altLang="en-US" sz="1600" dirty="0">
                <a:latin typeface="Times New Roman" panose="02020603050405020304" pitchFamily="18" charset="0"/>
                <a:ea typeface="黑体" panose="02010609060101010101" charset="-122"/>
                <a:cs typeface="Times New Roman" panose="02020603050405020304" pitchFamily="18" charset="0"/>
              </a:rPr>
              <a:t>大孔隙空间的水，可自由流动。</a:t>
            </a:r>
          </a:p>
        </p:txBody>
      </p:sp>
      <p:sp>
        <p:nvSpPr>
          <p:cNvPr id="46" name="左大括号 45">
            <a:extLst>
              <a:ext uri="{FF2B5EF4-FFF2-40B4-BE49-F238E27FC236}">
                <a16:creationId xmlns:a16="http://schemas.microsoft.com/office/drawing/2014/main" id="{32FA4BA9-2C6C-BA41-41A7-47C89747E636}"/>
              </a:ext>
            </a:extLst>
          </p:cNvPr>
          <p:cNvSpPr/>
          <p:nvPr/>
        </p:nvSpPr>
        <p:spPr>
          <a:xfrm>
            <a:off x="659423" y="4703980"/>
            <a:ext cx="158829" cy="86544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767839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mc:AlternateContent xmlns:mc="http://schemas.openxmlformats.org/markup-compatibility/2006" xmlns:a14="http://schemas.microsoft.com/office/drawing/2010/main">
        <mc:Choice Requires="a14">
          <p:sp>
            <p:nvSpPr>
              <p:cNvPr id="4" name="文本框 3"/>
              <p:cNvSpPr txBox="1"/>
              <p:nvPr/>
            </p:nvSpPr>
            <p:spPr>
              <a:xfrm>
                <a:off x="1096620" y="2256635"/>
                <a:ext cx="2277527" cy="9093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𝑤</m:t>
                          </m:r>
                        </m:sub>
                      </m:sSub>
                      <m:r>
                        <a:rPr lang="en-US" altLang="zh-CN" sz="2000" dirty="0">
                          <a:latin typeface="Cambria Math" panose="02040503050406030204" pitchFamily="18" charset="0"/>
                          <a:ea typeface="Cambria Math" panose="02040503050406030204" pitchFamily="18" charset="0"/>
                        </a:rPr>
                        <m:t>=</m:t>
                      </m:r>
                      <m:rad>
                        <m:radPr>
                          <m:ctrlPr>
                            <a:rPr lang="en-US" altLang="zh-CN" sz="2000" i="1" dirty="0" smtClean="0">
                              <a:latin typeface="Cambria Math" panose="02040503050406030204" pitchFamily="18" charset="0"/>
                              <a:ea typeface="Cambria Math" panose="02040503050406030204" pitchFamily="18" charset="0"/>
                            </a:rPr>
                          </m:ctrlPr>
                        </m:radPr>
                        <m:deg>
                          <m:r>
                            <m:rPr>
                              <m:brk m:alnAt="7"/>
                            </m:rPr>
                            <a:rPr lang="en-US" altLang="zh-CN" sz="2000" b="0" i="1" dirty="0" smtClean="0">
                              <a:latin typeface="Cambria Math" panose="02040503050406030204" pitchFamily="18" charset="0"/>
                              <a:ea typeface="Cambria Math" panose="02040503050406030204" pitchFamily="18" charset="0"/>
                            </a:rPr>
                            <m:t>𝑛</m:t>
                          </m:r>
                        </m:deg>
                        <m:e>
                          <m:f>
                            <m:fPr>
                              <m:ctrlPr>
                                <a:rPr lang="en-US" altLang="zh-CN" sz="200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𝑎</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𝑏</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b="0" i="1" dirty="0" smtClean="0">
                                      <a:solidFill>
                                        <a:schemeClr val="tx1"/>
                                      </a:solidFill>
                                      <a:latin typeface="Cambria Math" panose="02040503050406030204" pitchFamily="18" charset="0"/>
                                      <a:ea typeface="Cambria Math" panose="02040503050406030204" pitchFamily="18" charset="0"/>
                                    </a:rPr>
                                  </m:ctrlPr>
                                </m:sSubPr>
                                <m:e>
                                  <m:r>
                                    <a:rPr lang="en-US" altLang="zh-CN" sz="2000" b="0" i="1" dirty="0" smtClean="0">
                                      <a:solidFill>
                                        <a:schemeClr val="tx1"/>
                                      </a:solidFill>
                                      <a:latin typeface="Cambria Math" panose="02040503050406030204" pitchFamily="18" charset="0"/>
                                      <a:ea typeface="Cambria Math" panose="02040503050406030204" pitchFamily="18" charset="0"/>
                                    </a:rPr>
                                    <m:t>𝑅</m:t>
                                  </m:r>
                                </m:e>
                                <m:sub>
                                  <m:r>
                                    <a:rPr lang="en-US" altLang="zh-CN" sz="2000" b="0" i="1" dirty="0" smtClean="0">
                                      <a:solidFill>
                                        <a:schemeClr val="tx1"/>
                                      </a:solidFill>
                                      <a:latin typeface="Cambria Math" panose="02040503050406030204" pitchFamily="18" charset="0"/>
                                      <a:ea typeface="Cambria Math" panose="02040503050406030204" pitchFamily="18" charset="0"/>
                                    </a:rPr>
                                    <m:t>𝑤</m:t>
                                  </m:r>
                                </m:sub>
                              </m:sSub>
                            </m:num>
                            <m:den>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i="1" dirty="0" smtClean="0">
                                      <a:latin typeface="Cambria Math" panose="02040503050406030204" pitchFamily="18" charset="0"/>
                                      <a:ea typeface="Cambria Math" panose="02040503050406030204" pitchFamily="18" charset="0"/>
                                    </a:rPr>
                                    <m:t>∅</m:t>
                                  </m:r>
                                </m:e>
                                <m:sup>
                                  <m:r>
                                    <a:rPr lang="en-US" altLang="zh-CN" sz="2000" b="0" i="1" dirty="0" smtClean="0">
                                      <a:latin typeface="Cambria Math" panose="02040503050406030204" pitchFamily="18" charset="0"/>
                                      <a:ea typeface="Cambria Math" panose="02040503050406030204" pitchFamily="18" charset="0"/>
                                    </a:rPr>
                                    <m:t>𝑚</m:t>
                                  </m:r>
                                </m:sup>
                              </m:sSup>
                              <m:r>
                                <a:rPr lang="en-US" altLang="zh-CN" sz="2000" i="1" dirty="0" smtClean="0">
                                  <a:latin typeface="Cambria Math" panose="02040503050406030204" pitchFamily="18" charset="0"/>
                                  <a:ea typeface="Cambria Math" panose="02040503050406030204" pitchFamily="18" charset="0"/>
                                </a:rPr>
                                <m:t>∙</m:t>
                              </m:r>
                              <m:sSub>
                                <m:sSubPr>
                                  <m:ctrlPr>
                                    <a:rPr lang="en-US" altLang="zh-CN" sz="2000" i="1" dirty="0" smtClean="0">
                                      <a:solidFill>
                                        <a:schemeClr val="tx1"/>
                                      </a:solidFill>
                                      <a:latin typeface="Cambria Math" panose="02040503050406030204" pitchFamily="18" charset="0"/>
                                      <a:ea typeface="Cambria Math" panose="02040503050406030204" pitchFamily="18" charset="0"/>
                                    </a:rPr>
                                  </m:ctrlPr>
                                </m:sSubPr>
                                <m:e>
                                  <m:r>
                                    <a:rPr lang="en-US" altLang="zh-CN" sz="2000" b="0" i="1" dirty="0" smtClean="0">
                                      <a:solidFill>
                                        <a:schemeClr val="tx1"/>
                                      </a:solidFill>
                                      <a:latin typeface="Cambria Math" panose="02040503050406030204" pitchFamily="18" charset="0"/>
                                      <a:ea typeface="Cambria Math" panose="02040503050406030204" pitchFamily="18" charset="0"/>
                                    </a:rPr>
                                    <m:t>𝑅</m:t>
                                  </m:r>
                                </m:e>
                                <m:sub>
                                  <m:r>
                                    <a:rPr lang="en-US" altLang="zh-CN" sz="2000" b="0" i="1" dirty="0" smtClean="0">
                                      <a:solidFill>
                                        <a:schemeClr val="tx1"/>
                                      </a:solidFill>
                                      <a:latin typeface="Cambria Math" panose="02040503050406030204" pitchFamily="18" charset="0"/>
                                      <a:ea typeface="Cambria Math" panose="02040503050406030204" pitchFamily="18" charset="0"/>
                                    </a:rPr>
                                    <m:t>𝑡</m:t>
                                  </m:r>
                                </m:sub>
                              </m:sSub>
                            </m:den>
                          </m:f>
                        </m:e>
                      </m:rad>
                    </m:oMath>
                  </m:oMathPara>
                </a14:m>
                <a:endParaRPr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1096620" y="2256635"/>
                <a:ext cx="2277527" cy="909352"/>
              </a:xfrm>
              <a:prstGeom prst="rect">
                <a:avLst/>
              </a:prstGeom>
              <a:blipFill rotWithShape="1">
                <a:blip r:embed="rId2"/>
                <a:stretch>
                  <a:fillRect l="-27" t="-53" r="17" b="56"/>
                </a:stretch>
              </a:blipFill>
            </p:spPr>
            <p:txBody>
              <a:bodyPr/>
              <a:lstStyle/>
              <a:p>
                <a:r>
                  <a:rPr lang="zh-CN" altLang="en-US">
                    <a:noFill/>
                  </a:rPr>
                  <a:t> </a:t>
                </a:r>
                <a:endParaRPr lang="zh-CN" altLang="en-US">
                  <a:noFill/>
                </a:endParaRPr>
              </a:p>
            </p:txBody>
          </p:sp>
        </mc:Fallback>
      </mc:AlternateContent>
      <p:sp>
        <p:nvSpPr>
          <p:cNvPr id="5" name="Rectangle 4"/>
          <p:cNvSpPr/>
          <p:nvPr/>
        </p:nvSpPr>
        <p:spPr>
          <a:xfrm>
            <a:off x="912250" y="1273944"/>
            <a:ext cx="2954656" cy="886092"/>
          </a:xfrm>
          <a:prstGeom prst="rect">
            <a:avLst/>
          </a:prstGeom>
          <a:noFill/>
          <a:ln w="9525">
            <a:noFill/>
          </a:ln>
        </p:spPr>
        <p:txBody>
          <a:bodyPr anchor="t" anchorCtr="0"/>
          <a:lstStyle/>
          <a:p>
            <a:pPr marL="342900" indent="-342900" algn="just">
              <a:spcBef>
                <a:spcPct val="20000"/>
              </a:spcBef>
              <a:buChar char="•"/>
            </a:pPr>
            <a:r>
              <a:rPr lang="en-US" altLang="zh-CN" sz="2000" dirty="0">
                <a:solidFill>
                  <a:srgbClr val="C00000"/>
                </a:solidFill>
                <a:latin typeface="Arial" panose="020B0604020202020204" pitchFamily="34" charset="0"/>
                <a:ea typeface="楷体_GB2312" panose="02010609030101010101" pitchFamily="49" charset="-122"/>
              </a:rPr>
              <a:t>Archie </a:t>
            </a:r>
            <a:r>
              <a:rPr lang="zh-CN" altLang="en-US" sz="2000" dirty="0">
                <a:solidFill>
                  <a:srgbClr val="C00000"/>
                </a:solidFill>
                <a:latin typeface="Arial" panose="020B0604020202020204" pitchFamily="34" charset="0"/>
                <a:ea typeface="楷体_GB2312" panose="02010609030101010101" pitchFamily="49" charset="-122"/>
              </a:rPr>
              <a:t>公式</a:t>
            </a:r>
          </a:p>
          <a:p>
            <a:pPr marL="342900" indent="-342900" algn="just">
              <a:lnSpc>
                <a:spcPct val="120000"/>
              </a:lnSpc>
              <a:spcBef>
                <a:spcPct val="20000"/>
              </a:spcBef>
            </a:pPr>
            <a:r>
              <a:rPr lang="zh-CN" altLang="en-US" sz="1600" b="1" dirty="0">
                <a:solidFill>
                  <a:srgbClr val="C00000"/>
                </a:solidFill>
                <a:latin typeface="Arial" panose="020B0604020202020204" pitchFamily="34" charset="0"/>
                <a:ea typeface="楷体_GB2312" panose="02010609030101010101" pitchFamily="49" charset="-122"/>
              </a:rPr>
              <a:t>  </a:t>
            </a:r>
            <a:endParaRPr lang="en-US" altLang="zh-CN" sz="2000" dirty="0">
              <a:solidFill>
                <a:srgbClr val="C00000"/>
              </a:solidFill>
              <a:latin typeface="Arial" panose="020B0604020202020204" pitchFamily="34" charset="0"/>
              <a:ea typeface="楷体_GB2312" panose="02010609030101010101" pitchFamily="49" charset="-122"/>
            </a:endParaRPr>
          </a:p>
          <a:p>
            <a:pPr marL="342900" indent="-342900" algn="just">
              <a:lnSpc>
                <a:spcPct val="120000"/>
              </a:lnSpc>
              <a:spcBef>
                <a:spcPct val="20000"/>
              </a:spcBef>
            </a:pPr>
            <a:r>
              <a:rPr lang="zh-CN" altLang="en-US" sz="2000" dirty="0">
                <a:solidFill>
                  <a:srgbClr val="C00000"/>
                </a:solidFill>
                <a:latin typeface="Arial" panose="020B0604020202020204" pitchFamily="34" charset="0"/>
                <a:ea typeface="楷体_GB2312" panose="02010609030101010101" pitchFamily="49" charset="-122"/>
              </a:rPr>
              <a:t> </a:t>
            </a:r>
            <a:endParaRPr lang="zh-CN" altLang="en-US" sz="1600" b="1" dirty="0">
              <a:solidFill>
                <a:srgbClr val="C00000"/>
              </a:solidFill>
              <a:latin typeface="Arial" panose="020B0604020202020204" pitchFamily="34" charset="0"/>
              <a:ea typeface="楷体_GB2312" panose="02010609030101010101" pitchFamily="49" charset="-122"/>
            </a:endParaRPr>
          </a:p>
          <a:p>
            <a:pPr marL="342900" indent="-342900" algn="just">
              <a:lnSpc>
                <a:spcPct val="120000"/>
              </a:lnSpc>
              <a:spcBef>
                <a:spcPct val="20000"/>
              </a:spcBef>
            </a:pPr>
            <a:endParaRPr lang="zh-CN" altLang="en-US" sz="1600" b="1" dirty="0">
              <a:solidFill>
                <a:srgbClr val="C00000"/>
              </a:solidFill>
              <a:latin typeface="Arial" panose="020B0604020202020204" pitchFamily="34" charset="0"/>
              <a:ea typeface="楷体_GB2312" panose="02010609030101010101" pitchFamily="49" charset="-122"/>
            </a:endParaRPr>
          </a:p>
          <a:p>
            <a:pPr marL="342900" indent="-342900" algn="just">
              <a:lnSpc>
                <a:spcPct val="120000"/>
              </a:lnSpc>
              <a:spcBef>
                <a:spcPct val="20000"/>
              </a:spcBef>
            </a:pPr>
            <a:r>
              <a:rPr lang="zh-CN" altLang="en-US" sz="2000" dirty="0">
                <a:solidFill>
                  <a:srgbClr val="C00000"/>
                </a:solidFill>
                <a:latin typeface="Arial" panose="020B0604020202020204" pitchFamily="34" charset="0"/>
                <a:ea typeface="楷体_GB2312" panose="02010609030101010101" pitchFamily="49" charset="-122"/>
              </a:rPr>
              <a:t> </a:t>
            </a:r>
            <a:endParaRPr lang="zh-CN" altLang="en-US" sz="1600" b="1" dirty="0">
              <a:solidFill>
                <a:srgbClr val="C00000"/>
              </a:solidFill>
              <a:latin typeface="Arial" panose="020B0604020202020204" pitchFamily="34" charset="0"/>
              <a:ea typeface="楷体_GB2312" panose="02010609030101010101" pitchFamily="49" charset="-122"/>
            </a:endParaRPr>
          </a:p>
        </p:txBody>
      </p:sp>
      <mc:AlternateContent xmlns:mc="http://schemas.openxmlformats.org/markup-compatibility/2006" xmlns:a14="http://schemas.microsoft.com/office/drawing/2010/main">
        <mc:Choice Requires="a14">
          <p:sp>
            <p:nvSpPr>
              <p:cNvPr id="6" name="文本框 5"/>
              <p:cNvSpPr txBox="1"/>
              <p:nvPr/>
            </p:nvSpPr>
            <p:spPr>
              <a:xfrm>
                <a:off x="819831" y="3949973"/>
                <a:ext cx="227752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𝑜</m:t>
                          </m:r>
                        </m:sub>
                      </m:sSub>
                      <m:r>
                        <a:rPr lang="en-US" altLang="zh-CN" sz="2000" dirty="0" smtClean="0">
                          <a:latin typeface="Cambria Math" panose="02040503050406030204" pitchFamily="18" charset="0"/>
                          <a:ea typeface="Cambria Math" panose="02040503050406030204" pitchFamily="18" charset="0"/>
                        </a:rPr>
                        <m:t>=</m:t>
                      </m:r>
                      <m:r>
                        <a:rPr lang="en-US" altLang="zh-CN" sz="2000" b="0" i="0" dirty="0" smtClean="0">
                          <a:latin typeface="Cambria Math" panose="02040503050406030204" pitchFamily="18" charset="0"/>
                          <a:ea typeface="Cambria Math" panose="02040503050406030204" pitchFamily="18" charset="0"/>
                        </a:rPr>
                        <m:t>1</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b="0" i="1" dirty="0" smtClean="0">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S</m:t>
                          </m:r>
                        </m:e>
                        <m:sub>
                          <m:r>
                            <m:rPr>
                              <m:sty m:val="p"/>
                            </m:rPr>
                            <a:rPr lang="en-US" altLang="zh-CN" sz="2000" i="1" dirty="0">
                              <a:latin typeface="Cambria Math" panose="02040503050406030204" pitchFamily="18" charset="0"/>
                              <a:ea typeface="Cambria Math" panose="02040503050406030204" pitchFamily="18" charset="0"/>
                            </a:rPr>
                            <m:t>w</m:t>
                          </m:r>
                        </m:sub>
                      </m:sSub>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819831" y="3949973"/>
                <a:ext cx="2277527" cy="307777"/>
              </a:xfrm>
              <a:prstGeom prst="rect">
                <a:avLst/>
              </a:prstGeom>
              <a:blipFill rotWithShape="1">
                <a:blip r:embed="rId3"/>
                <a:stretch>
                  <a:fillRect l="-2" t="-89" r="20" b="24"/>
                </a:stretch>
              </a:blipFill>
            </p:spPr>
            <p:txBody>
              <a:bodyPr/>
              <a:lstStyle/>
              <a:p>
                <a:r>
                  <a:rPr lang="zh-CN" altLang="en-US">
                    <a:noFill/>
                  </a:rPr>
                  <a:t> </a:t>
                </a:r>
                <a:endParaRPr lang="zh-CN" altLang="en-US">
                  <a:noFill/>
                </a:endParaRPr>
              </a:p>
            </p:txBody>
          </p:sp>
        </mc:Fallback>
      </mc:AlternateContent>
      <p:sp>
        <p:nvSpPr>
          <p:cNvPr id="7" name="Text Box 11"/>
          <p:cNvSpPr txBox="1"/>
          <p:nvPr/>
        </p:nvSpPr>
        <p:spPr>
          <a:xfrm>
            <a:off x="813191" y="4842274"/>
            <a:ext cx="3688949" cy="922020"/>
          </a:xfrm>
          <a:prstGeom prst="rect">
            <a:avLst/>
          </a:prstGeom>
          <a:noFill/>
          <a:ln w="9525">
            <a:noFill/>
          </a:ln>
        </p:spPr>
        <p:txBody>
          <a:bodyPr wrap="square" anchor="t" anchorCtr="0">
            <a:spAutoFit/>
          </a:bodyPr>
          <a:lstStyle/>
          <a:p>
            <a:pPr>
              <a:lnSpc>
                <a:spcPct val="150000"/>
              </a:lnSpc>
            </a:pPr>
            <a:r>
              <a:rPr lang="en-US" altLang="zh-CN" dirty="0">
                <a:solidFill>
                  <a:srgbClr val="FF0000"/>
                </a:solidFill>
                <a:latin typeface="Times New Roman" panose="02020603050405020304" pitchFamily="18" charset="0"/>
                <a:ea typeface="黑体" panose="02010609060101010101" charset="-122"/>
                <a:cs typeface="Times New Roman" panose="02020603050405020304" pitchFamily="18" charset="0"/>
              </a:rPr>
              <a:t>a</a:t>
            </a:r>
            <a:r>
              <a:rPr lang="zh-CN" altLang="en-US" dirty="0">
                <a:solidFill>
                  <a:srgbClr val="FF0000"/>
                </a:solidFill>
                <a:latin typeface="Times New Roman" panose="02020603050405020304" pitchFamily="18" charset="0"/>
                <a:ea typeface="黑体" panose="02010609060101010101" charset="-122"/>
                <a:cs typeface="Times New Roman" panose="02020603050405020304" pitchFamily="18" charset="0"/>
              </a:rPr>
              <a:t>、</a:t>
            </a:r>
            <a:r>
              <a:rPr lang="en-US" altLang="zh-CN" dirty="0">
                <a:solidFill>
                  <a:srgbClr val="FF0000"/>
                </a:solidFill>
                <a:latin typeface="Times New Roman" panose="02020603050405020304" pitchFamily="18" charset="0"/>
                <a:ea typeface="黑体" panose="02010609060101010101" charset="-122"/>
                <a:cs typeface="Times New Roman" panose="02020603050405020304" pitchFamily="18" charset="0"/>
              </a:rPr>
              <a:t>b-</a:t>
            </a:r>
            <a:r>
              <a:rPr lang="zh-CN" altLang="en-US" dirty="0">
                <a:solidFill>
                  <a:srgbClr val="FF0000"/>
                </a:solidFill>
                <a:latin typeface="Times New Roman" panose="02020603050405020304" pitchFamily="18" charset="0"/>
                <a:ea typeface="黑体" panose="02010609060101010101" charset="-122"/>
                <a:cs typeface="Times New Roman" panose="02020603050405020304" pitchFamily="18" charset="0"/>
              </a:rPr>
              <a:t>岩性系数，</a:t>
            </a:r>
            <a:r>
              <a:rPr lang="en-US" altLang="zh-CN" dirty="0">
                <a:solidFill>
                  <a:srgbClr val="FF0000"/>
                </a:solidFill>
                <a:latin typeface="Times New Roman" panose="02020603050405020304" pitchFamily="18" charset="0"/>
                <a:ea typeface="黑体" panose="02010609060101010101" charset="-122"/>
                <a:cs typeface="Times New Roman" panose="02020603050405020304" pitchFamily="18" charset="0"/>
              </a:rPr>
              <a:t>m</a:t>
            </a:r>
            <a:r>
              <a:rPr lang="zh-CN" altLang="en-US" dirty="0">
                <a:solidFill>
                  <a:srgbClr val="FF0000"/>
                </a:solidFill>
                <a:latin typeface="Times New Roman" panose="02020603050405020304" pitchFamily="18" charset="0"/>
                <a:ea typeface="黑体" panose="02010609060101010101" charset="-122"/>
                <a:cs typeface="Times New Roman" panose="02020603050405020304" pitchFamily="18" charset="0"/>
              </a:rPr>
              <a:t>、</a:t>
            </a:r>
            <a:r>
              <a:rPr lang="en-US" altLang="zh-CN" dirty="0">
                <a:solidFill>
                  <a:srgbClr val="FF0000"/>
                </a:solidFill>
                <a:latin typeface="Times New Roman" panose="02020603050405020304" pitchFamily="18" charset="0"/>
                <a:ea typeface="黑体" panose="02010609060101010101" charset="-122"/>
                <a:cs typeface="Times New Roman" panose="02020603050405020304" pitchFamily="18" charset="0"/>
              </a:rPr>
              <a:t>n-</a:t>
            </a:r>
            <a:r>
              <a:rPr lang="zh-CN" altLang="en-US" dirty="0">
                <a:solidFill>
                  <a:srgbClr val="FF0000"/>
                </a:solidFill>
                <a:latin typeface="Times New Roman" panose="02020603050405020304" pitchFamily="18" charset="0"/>
                <a:ea typeface="黑体" panose="02010609060101010101" charset="-122"/>
                <a:cs typeface="Times New Roman" panose="02020603050405020304" pitchFamily="18" charset="0"/>
              </a:rPr>
              <a:t>孔隙度指数、含油饱和度指数</a:t>
            </a:r>
            <a:endParaRPr lang="zh-CN" altLang="el-GR" dirty="0">
              <a:solidFill>
                <a:srgbClr val="FF0000"/>
              </a:solidFill>
              <a:latin typeface="Times New Roman" panose="02020603050405020304" pitchFamily="18" charset="0"/>
              <a:ea typeface="黑体" panose="02010609060101010101" charset="-122"/>
              <a:cs typeface="Times New Roman" panose="02020603050405020304" pitchFamily="18" charset="0"/>
            </a:endParaRPr>
          </a:p>
        </p:txBody>
      </p:sp>
      <p:sp>
        <p:nvSpPr>
          <p:cNvPr id="9" name="文本框 8"/>
          <p:cNvSpPr txBox="1"/>
          <p:nvPr/>
        </p:nvSpPr>
        <p:spPr>
          <a:xfrm>
            <a:off x="6748708" y="1138826"/>
            <a:ext cx="2954655" cy="369332"/>
          </a:xfrm>
          <a:prstGeom prst="rect">
            <a:avLst/>
          </a:prstGeom>
          <a:noFill/>
        </p:spPr>
        <p:txBody>
          <a:bodyPr wrap="none" rtlCol="0">
            <a:spAutoFit/>
          </a:bodyPr>
          <a:lstStyle/>
          <a:p>
            <a:r>
              <a:rPr lang="zh-CN" altLang="en-US" dirty="0">
                <a:latin typeface="黑体" panose="02010609060101010101" charset="-122"/>
                <a:ea typeface="黑体" panose="02010609060101010101" charset="-122"/>
              </a:rPr>
              <a:t>大港油田各地区岩电参数值</a:t>
            </a:r>
          </a:p>
        </p:txBody>
      </p:sp>
      <p:grpSp>
        <p:nvGrpSpPr>
          <p:cNvPr id="2" name="组合 1">
            <a:extLst>
              <a:ext uri="{FF2B5EF4-FFF2-40B4-BE49-F238E27FC236}">
                <a16:creationId xmlns:a16="http://schemas.microsoft.com/office/drawing/2014/main" id="{0B3E43B1-021B-8FC1-CB6C-7CA0893CD5BD}"/>
              </a:ext>
            </a:extLst>
          </p:cNvPr>
          <p:cNvGrpSpPr/>
          <p:nvPr/>
        </p:nvGrpSpPr>
        <p:grpSpPr>
          <a:xfrm>
            <a:off x="5000230" y="4654275"/>
            <a:ext cx="6224467" cy="1874692"/>
            <a:chOff x="5154342" y="4087702"/>
            <a:chExt cx="6224467" cy="2410443"/>
          </a:xfrm>
        </p:grpSpPr>
        <p:pic>
          <p:nvPicPr>
            <p:cNvPr id="11" name="Picture 2" descr="5KWDX@BI7J]3XKV52L9COK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342" y="4087702"/>
              <a:ext cx="2881313"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7951014" y="5092984"/>
              <a:ext cx="543739" cy="369332"/>
            </a:xfrm>
            <a:prstGeom prst="rect">
              <a:avLst/>
            </a:prstGeom>
            <a:noFill/>
          </p:spPr>
          <p:txBody>
            <a:bodyPr wrap="none" rtlCol="0">
              <a:spAutoFit/>
            </a:bodyPr>
            <a:lstStyle/>
            <a:p>
              <a:r>
                <a:rPr lang="en-US" altLang="zh-CN" dirty="0"/>
                <a:t>Nm</a:t>
              </a:r>
              <a:endParaRPr lang="zh-CN" altLang="en-US" dirty="0"/>
            </a:p>
          </p:txBody>
        </p:sp>
        <p:pic>
          <p:nvPicPr>
            <p:cNvPr id="1027" name="图表 1"/>
            <p:cNvPicPr>
              <a:picLocks noChangeArrowheads="1"/>
            </p:cNvPicPr>
            <p:nvPr/>
          </p:nvPicPr>
          <p:blipFill>
            <a:blip r:embed="rId5">
              <a:extLst>
                <a:ext uri="{28A0092B-C50C-407E-A947-70E740481C1C}">
                  <a14:useLocalDpi xmlns:a14="http://schemas.microsoft.com/office/drawing/2010/main" val="0"/>
                </a:ext>
              </a:extLst>
            </a:blip>
            <a:srcRect l="2606" t="1358" r="2606" b="905"/>
            <a:stretch>
              <a:fillRect/>
            </a:stretch>
          </p:blipFill>
          <p:spPr bwMode="auto">
            <a:xfrm>
              <a:off x="8410112" y="4103862"/>
              <a:ext cx="2968697"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4" name="文本框 13"/>
                <p:cNvSpPr txBox="1"/>
                <p:nvPr/>
              </p:nvSpPr>
              <p:spPr>
                <a:xfrm>
                  <a:off x="9342450" y="6214720"/>
                  <a:ext cx="1104020" cy="276999"/>
                </a:xfrm>
                <a:prstGeom prst="rect">
                  <a:avLst/>
                </a:prstGeom>
                <a:noFill/>
              </p:spPr>
              <p:txBody>
                <a:bodyPr wrap="none" lIns="0" tIns="0" rIns="0" bIns="0" rtlCol="0">
                  <a:spAutoFit/>
                </a:bodyPr>
                <a:lstStyle/>
                <a:p>
                  <a:r>
                    <a:rPr lang="en-US" altLang="zh-CN" dirty="0"/>
                    <a:t>I</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b</m:t>
                      </m:r>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𝑤</m:t>
                              </m:r>
                            </m:sub>
                          </m:sSub>
                        </m:e>
                        <m:sup>
                          <m:r>
                            <a:rPr lang="en-US" altLang="zh-CN" b="0" i="1" smtClean="0">
                              <a:latin typeface="Cambria Math" panose="02040503050406030204" pitchFamily="18" charset="0"/>
                              <a:ea typeface="Cambria Math" panose="02040503050406030204" pitchFamily="18" charset="0"/>
                            </a:rPr>
                            <m:t>𝑛</m:t>
                          </m:r>
                        </m:sup>
                      </m:sSup>
                    </m:oMath>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9342450" y="6214720"/>
                  <a:ext cx="1104020" cy="276999"/>
                </a:xfrm>
                <a:prstGeom prst="rect">
                  <a:avLst/>
                </a:prstGeom>
                <a:blipFill>
                  <a:blip r:embed="rId6"/>
                  <a:stretch>
                    <a:fillRect l="-12707" t="-37143" r="-552" b="-9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795683" y="6221146"/>
                  <a:ext cx="13528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sup>
                        </m:sSup>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795683" y="6221146"/>
                  <a:ext cx="1352806" cy="276999"/>
                </a:xfrm>
                <a:prstGeom prst="rect">
                  <a:avLst/>
                </a:prstGeom>
                <a:blipFill>
                  <a:blip r:embed="rId7"/>
                  <a:stretch>
                    <a:fillRect l="-3153" b="-54286"/>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7F4D6060-CAEC-B4CA-3E04-6E9B5C3540FC}"/>
              </a:ext>
            </a:extLst>
          </p:cNvPr>
          <p:cNvPicPr>
            <a:picLocks noChangeAspect="1"/>
          </p:cNvPicPr>
          <p:nvPr/>
        </p:nvPicPr>
        <p:blipFill>
          <a:blip r:embed="rId8"/>
          <a:stretch>
            <a:fillRect/>
          </a:stretch>
        </p:blipFill>
        <p:spPr>
          <a:xfrm>
            <a:off x="4660235" y="1508158"/>
            <a:ext cx="6750839" cy="304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mc:AlternateContent xmlns:mc="http://schemas.openxmlformats.org/markup-compatibility/2006" xmlns:a14="http://schemas.microsoft.com/office/drawing/2010/main">
        <mc:Choice Requires="a14">
          <p:sp>
            <p:nvSpPr>
              <p:cNvPr id="4" name="文本框 3"/>
              <p:cNvSpPr txBox="1"/>
              <p:nvPr/>
            </p:nvSpPr>
            <p:spPr>
              <a:xfrm>
                <a:off x="873662" y="2790260"/>
                <a:ext cx="2277527" cy="9093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𝑤</m:t>
                          </m:r>
                        </m:sub>
                      </m:sSub>
                      <m:r>
                        <a:rPr lang="en-US" altLang="zh-CN" sz="2000" dirty="0">
                          <a:latin typeface="Cambria Math" panose="02040503050406030204" pitchFamily="18" charset="0"/>
                          <a:ea typeface="Cambria Math" panose="02040503050406030204" pitchFamily="18" charset="0"/>
                        </a:rPr>
                        <m:t>=</m:t>
                      </m:r>
                      <m:rad>
                        <m:radPr>
                          <m:ctrlPr>
                            <a:rPr lang="en-US" altLang="zh-CN" sz="2000" i="1" dirty="0" smtClean="0">
                              <a:latin typeface="Cambria Math" panose="02040503050406030204" pitchFamily="18" charset="0"/>
                              <a:ea typeface="Cambria Math" panose="02040503050406030204" pitchFamily="18" charset="0"/>
                            </a:rPr>
                          </m:ctrlPr>
                        </m:radPr>
                        <m:deg>
                          <m:r>
                            <m:rPr>
                              <m:brk m:alnAt="7"/>
                            </m:rPr>
                            <a:rPr lang="en-US" altLang="zh-CN" sz="2000" b="0" i="1" dirty="0" smtClean="0">
                              <a:latin typeface="Cambria Math" panose="02040503050406030204" pitchFamily="18" charset="0"/>
                              <a:ea typeface="Cambria Math" panose="02040503050406030204" pitchFamily="18" charset="0"/>
                            </a:rPr>
                            <m:t>𝑛</m:t>
                          </m:r>
                        </m:deg>
                        <m:e>
                          <m:f>
                            <m:fPr>
                              <m:ctrlPr>
                                <a:rPr lang="en-US" altLang="zh-CN" sz="200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𝑎</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𝑏</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b="0" i="1" dirty="0" smtClean="0">
                                      <a:solidFill>
                                        <a:srgbClr val="FF0000"/>
                                      </a:solidFill>
                                      <a:latin typeface="Cambria Math" panose="02040503050406030204" pitchFamily="18" charset="0"/>
                                      <a:ea typeface="Cambria Math" panose="02040503050406030204" pitchFamily="18" charset="0"/>
                                    </a:rPr>
                                  </m:ctrlPr>
                                </m:sSubPr>
                                <m:e>
                                  <m:r>
                                    <a:rPr lang="en-US" altLang="zh-CN" sz="2000" b="0" i="1" dirty="0" smtClean="0">
                                      <a:solidFill>
                                        <a:srgbClr val="FF0000"/>
                                      </a:solidFill>
                                      <a:latin typeface="Cambria Math" panose="02040503050406030204" pitchFamily="18" charset="0"/>
                                      <a:ea typeface="Cambria Math" panose="02040503050406030204" pitchFamily="18" charset="0"/>
                                    </a:rPr>
                                    <m:t>𝑅</m:t>
                                  </m:r>
                                </m:e>
                                <m:sub>
                                  <m:r>
                                    <a:rPr lang="en-US" altLang="zh-CN" sz="2000" b="0" i="1" dirty="0" smtClean="0">
                                      <a:solidFill>
                                        <a:srgbClr val="FF0000"/>
                                      </a:solidFill>
                                      <a:latin typeface="Cambria Math" panose="02040503050406030204" pitchFamily="18" charset="0"/>
                                      <a:ea typeface="Cambria Math" panose="02040503050406030204" pitchFamily="18" charset="0"/>
                                    </a:rPr>
                                    <m:t>𝑤</m:t>
                                  </m:r>
                                </m:sub>
                              </m:sSub>
                            </m:num>
                            <m:den>
                              <m:sSup>
                                <m:sSupPr>
                                  <m:ctrlPr>
                                    <a:rPr lang="en-US" altLang="zh-CN" sz="2000" i="1" dirty="0" smtClean="0">
                                      <a:latin typeface="Cambria Math" panose="02040503050406030204" pitchFamily="18" charset="0"/>
                                      <a:ea typeface="Cambria Math" panose="02040503050406030204" pitchFamily="18" charset="0"/>
                                    </a:rPr>
                                  </m:ctrlPr>
                                </m:sSupPr>
                                <m:e>
                                  <m:r>
                                    <a:rPr lang="en-US" altLang="zh-CN" sz="2000" i="1" dirty="0" smtClean="0">
                                      <a:latin typeface="Cambria Math" panose="02040503050406030204" pitchFamily="18" charset="0"/>
                                      <a:ea typeface="Cambria Math" panose="02040503050406030204" pitchFamily="18" charset="0"/>
                                    </a:rPr>
                                    <m:t>∅</m:t>
                                  </m:r>
                                </m:e>
                                <m:sup>
                                  <m:r>
                                    <a:rPr lang="en-US" altLang="zh-CN" sz="2000" b="0" i="1" dirty="0" smtClean="0">
                                      <a:latin typeface="Cambria Math" panose="02040503050406030204" pitchFamily="18" charset="0"/>
                                      <a:ea typeface="Cambria Math" panose="02040503050406030204" pitchFamily="18" charset="0"/>
                                    </a:rPr>
                                    <m:t>𝑚</m:t>
                                  </m:r>
                                </m:sup>
                              </m:sSup>
                              <m:r>
                                <a:rPr lang="en-US" altLang="zh-CN" sz="2000" i="1" dirty="0" smtClean="0">
                                  <a:latin typeface="Cambria Math" panose="02040503050406030204" pitchFamily="18" charset="0"/>
                                  <a:ea typeface="Cambria Math" panose="02040503050406030204" pitchFamily="18" charset="0"/>
                                </a:rPr>
                                <m:t>∙</m:t>
                              </m:r>
                              <m:sSub>
                                <m:sSubPr>
                                  <m:ctrlPr>
                                    <a:rPr lang="en-US" altLang="zh-CN" sz="2000" i="1" dirty="0" smtClean="0">
                                      <a:solidFill>
                                        <a:schemeClr val="tx1"/>
                                      </a:solidFill>
                                      <a:latin typeface="Cambria Math" panose="02040503050406030204" pitchFamily="18" charset="0"/>
                                      <a:ea typeface="Cambria Math" panose="02040503050406030204" pitchFamily="18" charset="0"/>
                                    </a:rPr>
                                  </m:ctrlPr>
                                </m:sSubPr>
                                <m:e>
                                  <m:r>
                                    <a:rPr lang="en-US" altLang="zh-CN" sz="2000" b="0" i="1" dirty="0" smtClean="0">
                                      <a:solidFill>
                                        <a:schemeClr val="tx1"/>
                                      </a:solidFill>
                                      <a:latin typeface="Cambria Math" panose="02040503050406030204" pitchFamily="18" charset="0"/>
                                      <a:ea typeface="Cambria Math" panose="02040503050406030204" pitchFamily="18" charset="0"/>
                                    </a:rPr>
                                    <m:t>𝑅</m:t>
                                  </m:r>
                                </m:e>
                                <m:sub>
                                  <m:r>
                                    <a:rPr lang="en-US" altLang="zh-CN" sz="2000" b="0" i="1" dirty="0" smtClean="0">
                                      <a:solidFill>
                                        <a:schemeClr val="tx1"/>
                                      </a:solidFill>
                                      <a:latin typeface="Cambria Math" panose="02040503050406030204" pitchFamily="18" charset="0"/>
                                      <a:ea typeface="Cambria Math" panose="02040503050406030204" pitchFamily="18" charset="0"/>
                                    </a:rPr>
                                    <m:t>𝑡</m:t>
                                  </m:r>
                                </m:sub>
                              </m:sSub>
                            </m:den>
                          </m:f>
                        </m:e>
                      </m:rad>
                    </m:oMath>
                  </m:oMathPara>
                </a14:m>
                <a:endParaRPr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873662" y="2790260"/>
                <a:ext cx="2277527" cy="909352"/>
              </a:xfrm>
              <a:prstGeom prst="rect">
                <a:avLst/>
              </a:prstGeom>
              <a:blipFill rotWithShape="1">
                <a:blip r:embed="rId3"/>
                <a:stretch>
                  <a:fillRect l="-24" t="-8" r="14" b="11"/>
                </a:stretch>
              </a:blipFill>
            </p:spPr>
            <p:txBody>
              <a:bodyPr/>
              <a:lstStyle/>
              <a:p>
                <a:r>
                  <a:rPr lang="zh-CN" altLang="en-US">
                    <a:noFill/>
                  </a:rPr>
                  <a:t> </a:t>
                </a:r>
                <a:endParaRPr lang="zh-CN" altLang="en-US">
                  <a:noFill/>
                </a:endParaRPr>
              </a:p>
            </p:txBody>
          </p:sp>
        </mc:Fallback>
      </mc:AlternateContent>
      <p:sp>
        <p:nvSpPr>
          <p:cNvPr id="5" name="Rectangle 4"/>
          <p:cNvSpPr/>
          <p:nvPr/>
        </p:nvSpPr>
        <p:spPr>
          <a:xfrm>
            <a:off x="684436" y="1381469"/>
            <a:ext cx="3152775" cy="886092"/>
          </a:xfrm>
          <a:prstGeom prst="rect">
            <a:avLst/>
          </a:prstGeom>
          <a:noFill/>
          <a:ln w="9525">
            <a:noFill/>
          </a:ln>
        </p:spPr>
        <p:txBody>
          <a:bodyPr anchor="t" anchorCtr="0"/>
          <a:lstStyle/>
          <a:p>
            <a:pPr marL="342900" indent="-342900" algn="just">
              <a:spcBef>
                <a:spcPct val="20000"/>
              </a:spcBef>
              <a:buChar char="•"/>
            </a:pPr>
            <a:r>
              <a:rPr lang="en-US" altLang="zh-CN" sz="2000" dirty="0">
                <a:solidFill>
                  <a:srgbClr val="C00000"/>
                </a:solidFill>
                <a:latin typeface="Arial" panose="020B0604020202020204" pitchFamily="34" charset="0"/>
                <a:ea typeface="楷体_GB2312" panose="02010609030101010101" pitchFamily="49" charset="-122"/>
              </a:rPr>
              <a:t>Archie </a:t>
            </a:r>
            <a:r>
              <a:rPr lang="zh-CN" altLang="en-US" sz="2000" dirty="0">
                <a:solidFill>
                  <a:srgbClr val="C00000"/>
                </a:solidFill>
                <a:latin typeface="Arial" panose="020B0604020202020204" pitchFamily="34" charset="0"/>
                <a:ea typeface="楷体_GB2312" panose="02010609030101010101" pitchFamily="49" charset="-122"/>
              </a:rPr>
              <a:t>公式</a:t>
            </a:r>
          </a:p>
          <a:p>
            <a:pPr marL="342900" indent="-342900" algn="just">
              <a:lnSpc>
                <a:spcPct val="120000"/>
              </a:lnSpc>
              <a:spcBef>
                <a:spcPct val="20000"/>
              </a:spcBef>
            </a:pPr>
            <a:endParaRPr lang="zh-CN" altLang="en-US" sz="2000" dirty="0">
              <a:solidFill>
                <a:srgbClr val="C00000"/>
              </a:solidFill>
              <a:latin typeface="Arial" panose="020B0604020202020204" pitchFamily="34" charset="0"/>
              <a:ea typeface="楷体_GB2312" panose="02010609030101010101" pitchFamily="49" charset="-122"/>
            </a:endParaRPr>
          </a:p>
          <a:p>
            <a:pPr marL="342900" indent="-342900" algn="just">
              <a:lnSpc>
                <a:spcPct val="120000"/>
              </a:lnSpc>
              <a:spcBef>
                <a:spcPct val="20000"/>
              </a:spcBef>
            </a:pPr>
            <a:r>
              <a:rPr lang="zh-CN" altLang="en-US" sz="1600" b="1" dirty="0">
                <a:solidFill>
                  <a:srgbClr val="C00000"/>
                </a:solidFill>
                <a:latin typeface="Arial" panose="020B0604020202020204" pitchFamily="34" charset="0"/>
                <a:ea typeface="楷体_GB2312" panose="02010609030101010101" pitchFamily="49" charset="-122"/>
              </a:rPr>
              <a:t>  </a:t>
            </a:r>
            <a:endParaRPr lang="en-US" altLang="zh-CN" sz="2000" dirty="0">
              <a:solidFill>
                <a:srgbClr val="C00000"/>
              </a:solidFill>
              <a:latin typeface="Arial" panose="020B0604020202020204" pitchFamily="34" charset="0"/>
              <a:ea typeface="楷体_GB2312" panose="02010609030101010101" pitchFamily="49" charset="-122"/>
            </a:endParaRPr>
          </a:p>
          <a:p>
            <a:pPr marL="342900" indent="-342900" algn="just">
              <a:lnSpc>
                <a:spcPct val="120000"/>
              </a:lnSpc>
              <a:spcBef>
                <a:spcPct val="20000"/>
              </a:spcBef>
            </a:pPr>
            <a:r>
              <a:rPr lang="zh-CN" altLang="en-US" sz="2000" dirty="0">
                <a:solidFill>
                  <a:srgbClr val="C00000"/>
                </a:solidFill>
                <a:latin typeface="Arial" panose="020B0604020202020204" pitchFamily="34" charset="0"/>
                <a:ea typeface="楷体_GB2312" panose="02010609030101010101" pitchFamily="49" charset="-122"/>
              </a:rPr>
              <a:t> </a:t>
            </a:r>
            <a:endParaRPr lang="zh-CN" altLang="en-US" sz="1600" b="1" dirty="0">
              <a:solidFill>
                <a:srgbClr val="C00000"/>
              </a:solidFill>
              <a:latin typeface="Arial" panose="020B0604020202020204" pitchFamily="34" charset="0"/>
              <a:ea typeface="楷体_GB2312" panose="02010609030101010101" pitchFamily="49" charset="-122"/>
            </a:endParaRPr>
          </a:p>
          <a:p>
            <a:pPr marL="342900" indent="-342900" algn="just">
              <a:lnSpc>
                <a:spcPct val="120000"/>
              </a:lnSpc>
              <a:spcBef>
                <a:spcPct val="20000"/>
              </a:spcBef>
            </a:pPr>
            <a:endParaRPr lang="zh-CN" altLang="en-US" sz="1600" b="1" dirty="0">
              <a:solidFill>
                <a:srgbClr val="C00000"/>
              </a:solidFill>
              <a:latin typeface="Arial" panose="020B0604020202020204" pitchFamily="34" charset="0"/>
              <a:ea typeface="楷体_GB2312" panose="02010609030101010101" pitchFamily="49" charset="-122"/>
            </a:endParaRPr>
          </a:p>
          <a:p>
            <a:pPr marL="342900" indent="-342900" algn="just">
              <a:lnSpc>
                <a:spcPct val="120000"/>
              </a:lnSpc>
              <a:spcBef>
                <a:spcPct val="20000"/>
              </a:spcBef>
            </a:pPr>
            <a:r>
              <a:rPr lang="zh-CN" altLang="en-US" sz="2000" dirty="0">
                <a:solidFill>
                  <a:srgbClr val="C00000"/>
                </a:solidFill>
                <a:latin typeface="Arial" panose="020B0604020202020204" pitchFamily="34" charset="0"/>
                <a:ea typeface="楷体_GB2312" panose="02010609030101010101" pitchFamily="49" charset="-122"/>
              </a:rPr>
              <a:t> </a:t>
            </a:r>
            <a:endParaRPr lang="zh-CN" altLang="en-US" sz="1600" b="1" dirty="0">
              <a:solidFill>
                <a:srgbClr val="C00000"/>
              </a:solidFill>
              <a:latin typeface="Arial" panose="020B0604020202020204" pitchFamily="34" charset="0"/>
              <a:ea typeface="楷体_GB2312" panose="02010609030101010101" pitchFamily="49" charset="-122"/>
            </a:endParaRPr>
          </a:p>
        </p:txBody>
      </p:sp>
      <mc:AlternateContent xmlns:mc="http://schemas.openxmlformats.org/markup-compatibility/2006" xmlns:a14="http://schemas.microsoft.com/office/drawing/2010/main">
        <mc:Choice Requires="a14">
          <p:sp>
            <p:nvSpPr>
              <p:cNvPr id="6" name="文本框 5"/>
              <p:cNvSpPr txBox="1"/>
              <p:nvPr/>
            </p:nvSpPr>
            <p:spPr>
              <a:xfrm>
                <a:off x="590233" y="4495245"/>
                <a:ext cx="227752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𝑜</m:t>
                          </m:r>
                        </m:sub>
                      </m:sSub>
                      <m:r>
                        <a:rPr lang="en-US" altLang="zh-CN" sz="2000" dirty="0" smtClean="0">
                          <a:latin typeface="Cambria Math" panose="02040503050406030204" pitchFamily="18" charset="0"/>
                          <a:ea typeface="Cambria Math" panose="02040503050406030204" pitchFamily="18" charset="0"/>
                        </a:rPr>
                        <m:t>=</m:t>
                      </m:r>
                      <m:r>
                        <a:rPr lang="en-US" altLang="zh-CN" sz="2000" b="0" i="0" dirty="0" smtClean="0">
                          <a:latin typeface="Cambria Math" panose="02040503050406030204" pitchFamily="18" charset="0"/>
                          <a:ea typeface="Cambria Math" panose="02040503050406030204" pitchFamily="18" charset="0"/>
                        </a:rPr>
                        <m:t>1</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b="0" i="1" dirty="0" smtClean="0">
                              <a:latin typeface="Cambria Math" panose="02040503050406030204" pitchFamily="18" charset="0"/>
                              <a:ea typeface="Cambria Math" panose="02040503050406030204" pitchFamily="18" charset="0"/>
                            </a:rPr>
                          </m:ctrlPr>
                        </m:sSubPr>
                        <m:e>
                          <m:r>
                            <m:rPr>
                              <m:sty m:val="p"/>
                            </m:rPr>
                            <a:rPr lang="en-US" altLang="zh-CN" sz="2000" i="1" dirty="0">
                              <a:latin typeface="Cambria Math" panose="02040503050406030204" pitchFamily="18" charset="0"/>
                              <a:ea typeface="Cambria Math" panose="02040503050406030204" pitchFamily="18" charset="0"/>
                            </a:rPr>
                            <m:t>S</m:t>
                          </m:r>
                        </m:e>
                        <m:sub>
                          <m:r>
                            <m:rPr>
                              <m:sty m:val="p"/>
                            </m:rPr>
                            <a:rPr lang="en-US" altLang="zh-CN" sz="2000" i="1" dirty="0">
                              <a:latin typeface="Cambria Math" panose="02040503050406030204" pitchFamily="18" charset="0"/>
                              <a:ea typeface="Cambria Math" panose="02040503050406030204" pitchFamily="18" charset="0"/>
                            </a:rPr>
                            <m:t>w</m:t>
                          </m:r>
                        </m:sub>
                      </m:sSub>
                    </m:oMath>
                  </m:oMathPara>
                </a14:m>
                <a:endParaRPr lang="zh-CN" altLang="en-US" sz="2000" dirty="0"/>
              </a:p>
            </p:txBody>
          </p:sp>
        </mc:Choice>
        <mc:Fallback xmlns="">
          <p:sp>
            <p:nvSpPr>
              <p:cNvPr id="6" name="文本框 5"/>
              <p:cNvSpPr txBox="1">
                <a:spLocks noRot="1" noChangeAspect="1" noMove="1" noResize="1" noEditPoints="1" noAdjustHandles="1" noChangeArrowheads="1" noChangeShapeType="1" noTextEdit="1"/>
              </p:cNvSpPr>
              <p:nvPr/>
            </p:nvSpPr>
            <p:spPr>
              <a:xfrm>
                <a:off x="590233" y="4495245"/>
                <a:ext cx="2277527" cy="307777"/>
              </a:xfrm>
              <a:prstGeom prst="rect">
                <a:avLst/>
              </a:prstGeom>
              <a:blipFill rotWithShape="1">
                <a:blip r:embed="rId4"/>
                <a:stretch>
                  <a:fillRect l="-14" t="-26" r="4" b="168"/>
                </a:stretch>
              </a:blipFill>
            </p:spPr>
            <p:txBody>
              <a:bodyPr/>
              <a:lstStyle/>
              <a:p>
                <a:r>
                  <a:rPr lang="zh-CN" altLang="en-US">
                    <a:noFill/>
                  </a:rPr>
                  <a:t> </a:t>
                </a:r>
                <a:endParaRPr lang="zh-CN" altLang="en-US">
                  <a:noFill/>
                </a:endParaRPr>
              </a:p>
            </p:txBody>
          </p:sp>
        </mc:Fallback>
      </mc:AlternateContent>
      <p:sp>
        <p:nvSpPr>
          <p:cNvPr id="9" name="文本框 8"/>
          <p:cNvSpPr txBox="1"/>
          <p:nvPr/>
        </p:nvSpPr>
        <p:spPr>
          <a:xfrm>
            <a:off x="3668255" y="1165445"/>
            <a:ext cx="3608680" cy="400110"/>
          </a:xfrm>
          <a:prstGeom prst="rect">
            <a:avLst/>
          </a:prstGeom>
          <a:noFill/>
        </p:spPr>
        <p:txBody>
          <a:bodyPr wrap="none" rtlCol="0">
            <a:spAutoFit/>
          </a:bodyPr>
          <a:lstStyle/>
          <a:p>
            <a:pPr marL="342900" indent="-342900">
              <a:buFont typeface="Wingdings" panose="05000000000000000000" pitchFamily="2" charset="2"/>
              <a:buChar char="u"/>
            </a:pPr>
            <a:r>
              <a:rPr lang="zh-CN" altLang="en-US" sz="2000" dirty="0">
                <a:latin typeface="黑体" panose="02010609060101010101" charset="-122"/>
                <a:ea typeface="黑体" panose="02010609060101010101" charset="-122"/>
              </a:rPr>
              <a:t>地层水电阻率的获取方式：</a:t>
            </a:r>
          </a:p>
        </p:txBody>
      </p:sp>
      <p:sp>
        <p:nvSpPr>
          <p:cNvPr id="10" name="文本框 9"/>
          <p:cNvSpPr txBox="1"/>
          <p:nvPr/>
        </p:nvSpPr>
        <p:spPr>
          <a:xfrm>
            <a:off x="3668255" y="1880528"/>
            <a:ext cx="3762568" cy="369332"/>
          </a:xfrm>
          <a:prstGeom prst="rect">
            <a:avLst/>
          </a:prstGeom>
          <a:noFill/>
        </p:spPr>
        <p:txBody>
          <a:bodyPr wrap="none" rtlCol="0">
            <a:spAutoFit/>
          </a:bodyPr>
          <a:lstStyle/>
          <a:p>
            <a:r>
              <a:rPr lang="zh-CN" altLang="en-US" dirty="0">
                <a:solidFill>
                  <a:srgbClr val="0000FF"/>
                </a:solidFill>
                <a:latin typeface="黑体" panose="02010609060101010101" charset="-122"/>
                <a:ea typeface="黑体" panose="02010609060101010101" charset="-122"/>
              </a:rPr>
              <a:t>① 试水化验矿化度图版法获取</a:t>
            </a:r>
            <a:r>
              <a:rPr lang="en-US" altLang="zh-CN" dirty="0" err="1">
                <a:solidFill>
                  <a:srgbClr val="0000FF"/>
                </a:solidFill>
                <a:latin typeface="黑体" panose="02010609060101010101" charset="-122"/>
                <a:ea typeface="黑体" panose="02010609060101010101" charset="-122"/>
              </a:rPr>
              <a:t>Rw</a:t>
            </a:r>
            <a:r>
              <a:rPr lang="zh-CN" altLang="en-US" dirty="0">
                <a:solidFill>
                  <a:srgbClr val="0000FF"/>
                </a:solidFill>
                <a:latin typeface="黑体" panose="02010609060101010101" charset="-122"/>
                <a:ea typeface="黑体" panose="02010609060101010101" charset="-122"/>
              </a:rPr>
              <a:t>：</a:t>
            </a:r>
          </a:p>
        </p:txBody>
      </p:sp>
      <p:sp>
        <p:nvSpPr>
          <p:cNvPr id="13" name="文本框 12"/>
          <p:cNvSpPr txBox="1"/>
          <p:nvPr/>
        </p:nvSpPr>
        <p:spPr>
          <a:xfrm>
            <a:off x="8045860" y="1880528"/>
            <a:ext cx="2377574" cy="369332"/>
          </a:xfrm>
          <a:prstGeom prst="rect">
            <a:avLst/>
          </a:prstGeom>
          <a:noFill/>
        </p:spPr>
        <p:txBody>
          <a:bodyPr wrap="none" rtlCol="0">
            <a:spAutoFit/>
          </a:bodyPr>
          <a:lstStyle/>
          <a:p>
            <a:r>
              <a:rPr lang="zh-CN" altLang="en-US" dirty="0">
                <a:solidFill>
                  <a:srgbClr val="0000FF"/>
                </a:solidFill>
                <a:latin typeface="黑体" panose="02010609060101010101" charset="-122"/>
                <a:ea typeface="黑体" panose="02010609060101010101" charset="-122"/>
              </a:rPr>
              <a:t>② 标准水层计算</a:t>
            </a:r>
            <a:r>
              <a:rPr lang="en-US" altLang="zh-CN" dirty="0" err="1">
                <a:solidFill>
                  <a:srgbClr val="0000FF"/>
                </a:solidFill>
                <a:latin typeface="黑体" panose="02010609060101010101" charset="-122"/>
                <a:ea typeface="黑体" panose="02010609060101010101" charset="-122"/>
              </a:rPr>
              <a:t>Rw</a:t>
            </a:r>
            <a:r>
              <a:rPr lang="zh-CN" altLang="en-US" dirty="0">
                <a:solidFill>
                  <a:srgbClr val="0000FF"/>
                </a:solidFill>
                <a:latin typeface="黑体" panose="02010609060101010101" charset="-122"/>
                <a:ea typeface="黑体" panose="02010609060101010101" charset="-122"/>
              </a:rPr>
              <a:t>：</a:t>
            </a:r>
          </a:p>
        </p:txBody>
      </p:sp>
      <p:grpSp>
        <p:nvGrpSpPr>
          <p:cNvPr id="18" name="组合 17"/>
          <p:cNvGrpSpPr/>
          <p:nvPr/>
        </p:nvGrpSpPr>
        <p:grpSpPr>
          <a:xfrm>
            <a:off x="3668255" y="2451647"/>
            <a:ext cx="3762568" cy="3840807"/>
            <a:chOff x="3828419" y="2301750"/>
            <a:chExt cx="4287016" cy="4256204"/>
          </a:xfrm>
        </p:grpSpPr>
        <p:pic>
          <p:nvPicPr>
            <p:cNvPr id="14" name="图片 13"/>
            <p:cNvPicPr>
              <a:picLocks noChangeAspect="1"/>
            </p:cNvPicPr>
            <p:nvPr/>
          </p:nvPicPr>
          <p:blipFill>
            <a:blip r:embed="rId5"/>
            <a:stretch>
              <a:fillRect/>
            </a:stretch>
          </p:blipFill>
          <p:spPr>
            <a:xfrm>
              <a:off x="3828419" y="4214000"/>
              <a:ext cx="4287016" cy="2343954"/>
            </a:xfrm>
            <a:prstGeom prst="rect">
              <a:avLst/>
            </a:prstGeom>
          </p:spPr>
        </p:pic>
        <p:pic>
          <p:nvPicPr>
            <p:cNvPr id="16" name="图片 15"/>
            <p:cNvPicPr>
              <a:picLocks noChangeAspect="1"/>
            </p:cNvPicPr>
            <p:nvPr/>
          </p:nvPicPr>
          <p:blipFill>
            <a:blip r:embed="rId6"/>
            <a:stretch>
              <a:fillRect/>
            </a:stretch>
          </p:blipFill>
          <p:spPr>
            <a:xfrm>
              <a:off x="3828419" y="2301750"/>
              <a:ext cx="4287016" cy="1770520"/>
            </a:xfrm>
            <a:prstGeom prst="rect">
              <a:avLst/>
            </a:prstGeom>
          </p:spPr>
        </p:pic>
        <p:sp>
          <p:nvSpPr>
            <p:cNvPr id="17" name="矩形: 圆角 16"/>
            <p:cNvSpPr/>
            <p:nvPr/>
          </p:nvSpPr>
          <p:spPr>
            <a:xfrm>
              <a:off x="7176978" y="3030279"/>
              <a:ext cx="457199" cy="978196"/>
            </a:xfrm>
            <a:prstGeom prst="roundRect">
              <a:avLst/>
            </a:prstGeom>
            <a:noFill/>
            <a:ln w="19050">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pSp>
        <p:nvGrpSpPr>
          <p:cNvPr id="2" name="组合 1"/>
          <p:cNvGrpSpPr/>
          <p:nvPr/>
        </p:nvGrpSpPr>
        <p:grpSpPr>
          <a:xfrm>
            <a:off x="7768321" y="2451647"/>
            <a:ext cx="3833446" cy="3840807"/>
            <a:chOff x="738553" y="1067346"/>
            <a:chExt cx="4642339" cy="4583041"/>
          </a:xfrm>
        </p:grpSpPr>
        <p:pic>
          <p:nvPicPr>
            <p:cNvPr id="7" name="图片 6"/>
            <p:cNvPicPr>
              <a:picLocks noChangeAspect="1"/>
            </p:cNvPicPr>
            <p:nvPr/>
          </p:nvPicPr>
          <p:blipFill>
            <a:blip r:embed="rId7"/>
            <a:stretch>
              <a:fillRect/>
            </a:stretch>
          </p:blipFill>
          <p:spPr>
            <a:xfrm>
              <a:off x="738553" y="1067346"/>
              <a:ext cx="4640873" cy="2688538"/>
            </a:xfrm>
            <a:prstGeom prst="rect">
              <a:avLst/>
            </a:prstGeom>
          </p:spPr>
        </p:pic>
        <p:pic>
          <p:nvPicPr>
            <p:cNvPr id="8" name="图片 7"/>
            <p:cNvPicPr>
              <a:picLocks noChangeAspect="1"/>
            </p:cNvPicPr>
            <p:nvPr/>
          </p:nvPicPr>
          <p:blipFill>
            <a:blip r:embed="rId8"/>
            <a:stretch>
              <a:fillRect/>
            </a:stretch>
          </p:blipFill>
          <p:spPr>
            <a:xfrm>
              <a:off x="738553" y="3770123"/>
              <a:ext cx="4642339" cy="1880264"/>
            </a:xfrm>
            <a:prstGeom prst="rect">
              <a:avLst/>
            </a:prstGeom>
          </p:spPr>
        </p:pic>
      </p:grpSp>
      <p:sp>
        <p:nvSpPr>
          <p:cNvPr id="11" name="文本框 10"/>
          <p:cNvSpPr txBox="1"/>
          <p:nvPr/>
        </p:nvSpPr>
        <p:spPr>
          <a:xfrm>
            <a:off x="10086473" y="5389685"/>
            <a:ext cx="780983" cy="415498"/>
          </a:xfrm>
          <a:prstGeom prst="rect">
            <a:avLst/>
          </a:prstGeom>
          <a:noFill/>
        </p:spPr>
        <p:txBody>
          <a:bodyPr wrap="none" rtlCol="0">
            <a:spAutoFit/>
          </a:bodyPr>
          <a:lstStyle/>
          <a:p>
            <a:r>
              <a:rPr lang="zh-CN" altLang="en-US" sz="1050" b="1" dirty="0">
                <a:latin typeface="微软雅黑" panose="020B0503020204020204" pitchFamily="34" charset="-122"/>
                <a:ea typeface="微软雅黑" panose="020B0503020204020204" pitchFamily="34" charset="-122"/>
              </a:rPr>
              <a:t>水层：</a:t>
            </a:r>
            <a:endParaRPr lang="en-US" altLang="zh-CN" sz="1050" b="1" dirty="0">
              <a:latin typeface="微软雅黑" panose="020B0503020204020204" pitchFamily="34" charset="-122"/>
              <a:ea typeface="微软雅黑" panose="020B0503020204020204" pitchFamily="34" charset="-122"/>
            </a:endParaRPr>
          </a:p>
          <a:p>
            <a:r>
              <a:rPr lang="en-US" altLang="zh-CN" sz="1050" b="1" dirty="0" err="1">
                <a:latin typeface="微软雅黑" panose="020B0503020204020204" pitchFamily="34" charset="-122"/>
                <a:ea typeface="微软雅黑" panose="020B0503020204020204" pitchFamily="34" charset="-122"/>
              </a:rPr>
              <a:t>Rwa</a:t>
            </a:r>
            <a:r>
              <a:rPr lang="en-US" altLang="zh-CN" sz="1050" b="1" dirty="0">
                <a:latin typeface="微软雅黑" panose="020B0503020204020204" pitchFamily="34" charset="-122"/>
                <a:ea typeface="微软雅黑" panose="020B0503020204020204" pitchFamily="34" charset="-122"/>
              </a:rPr>
              <a:t>=0.5</a:t>
            </a:r>
            <a:endParaRPr lang="zh-CN" altLang="en-US" sz="105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9860625" y="3868688"/>
            <a:ext cx="1018227" cy="246221"/>
          </a:xfrm>
          <a:prstGeom prst="rect">
            <a:avLst/>
          </a:prstGeom>
          <a:noFill/>
        </p:spPr>
        <p:txBody>
          <a:bodyPr wrap="none" rtlCol="0">
            <a:spAutoFit/>
          </a:bodyPr>
          <a:lstStyle/>
          <a:p>
            <a:r>
              <a:rPr lang="zh-CN" altLang="en-US" sz="1000" b="1" dirty="0">
                <a:latin typeface="微软雅黑" panose="020B0503020204020204" pitchFamily="34" charset="-122"/>
                <a:ea typeface="微软雅黑" panose="020B0503020204020204" pitchFamily="34" charset="-122"/>
              </a:rPr>
              <a:t>油层：</a:t>
            </a:r>
            <a:r>
              <a:rPr lang="en-US" altLang="zh-CN" sz="1000" b="1" dirty="0" err="1">
                <a:latin typeface="微软雅黑" panose="020B0503020204020204" pitchFamily="34" charset="-122"/>
                <a:ea typeface="微软雅黑" panose="020B0503020204020204" pitchFamily="34" charset="-122"/>
              </a:rPr>
              <a:t>Rwa</a:t>
            </a:r>
            <a:r>
              <a:rPr lang="en-US" altLang="zh-CN" sz="1000" b="1" dirty="0">
                <a:latin typeface="微软雅黑" panose="020B0503020204020204" pitchFamily="34" charset="-122"/>
                <a:ea typeface="微软雅黑" panose="020B0503020204020204" pitchFamily="34" charset="-122"/>
              </a:rPr>
              <a:t>=1</a:t>
            </a:r>
            <a:endParaRPr lang="zh-CN" altLang="en-US" sz="10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889023" y="6259090"/>
            <a:ext cx="1396536" cy="276999"/>
          </a:xfrm>
          <a:prstGeom prst="rect">
            <a:avLst/>
          </a:prstGeom>
          <a:noFill/>
        </p:spPr>
        <p:txBody>
          <a:bodyPr wrap="none" rtlCol="0">
            <a:spAutoFit/>
          </a:bodyPr>
          <a:lstStyle/>
          <a:p>
            <a:r>
              <a:rPr lang="zh-CN" altLang="en-US" sz="1200" dirty="0"/>
              <a:t>西</a:t>
            </a:r>
            <a:r>
              <a:rPr lang="en-US" altLang="zh-CN" sz="1200" dirty="0"/>
              <a:t>133X1</a:t>
            </a:r>
            <a:r>
              <a:rPr lang="zh-CN" altLang="en-US" sz="1200" dirty="0"/>
              <a:t>井明下段</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BA0BDD7C-99BC-ABDA-ABF8-1781D1479F43}"/>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p:grpSp>
        <p:nvGrpSpPr>
          <p:cNvPr id="37" name="组合 36">
            <a:extLst>
              <a:ext uri="{FF2B5EF4-FFF2-40B4-BE49-F238E27FC236}">
                <a16:creationId xmlns:a16="http://schemas.microsoft.com/office/drawing/2014/main" id="{06716944-5EE9-8C21-F87F-B006B9DEA6D3}"/>
              </a:ext>
            </a:extLst>
          </p:cNvPr>
          <p:cNvGrpSpPr/>
          <p:nvPr/>
        </p:nvGrpSpPr>
        <p:grpSpPr>
          <a:xfrm>
            <a:off x="6294334" y="2801626"/>
            <a:ext cx="4712677" cy="3276962"/>
            <a:chOff x="7491669" y="1197097"/>
            <a:chExt cx="3756945" cy="3523026"/>
          </a:xfrm>
        </p:grpSpPr>
        <p:pic>
          <p:nvPicPr>
            <p:cNvPr id="34" name="图片 33">
              <a:extLst>
                <a:ext uri="{FF2B5EF4-FFF2-40B4-BE49-F238E27FC236}">
                  <a16:creationId xmlns:a16="http://schemas.microsoft.com/office/drawing/2014/main" id="{6CCE926B-D99A-D595-0D77-7E9292F72380}"/>
                </a:ext>
              </a:extLst>
            </p:cNvPr>
            <p:cNvPicPr>
              <a:picLocks noChangeAspect="1"/>
            </p:cNvPicPr>
            <p:nvPr/>
          </p:nvPicPr>
          <p:blipFill>
            <a:blip r:embed="rId3"/>
            <a:stretch>
              <a:fillRect/>
            </a:stretch>
          </p:blipFill>
          <p:spPr>
            <a:xfrm>
              <a:off x="7491669" y="1197097"/>
              <a:ext cx="3756945" cy="2396672"/>
            </a:xfrm>
            <a:prstGeom prst="rect">
              <a:avLst/>
            </a:prstGeom>
          </p:spPr>
        </p:pic>
        <p:pic>
          <p:nvPicPr>
            <p:cNvPr id="36" name="图片 35">
              <a:extLst>
                <a:ext uri="{FF2B5EF4-FFF2-40B4-BE49-F238E27FC236}">
                  <a16:creationId xmlns:a16="http://schemas.microsoft.com/office/drawing/2014/main" id="{295A52EF-9EA9-615B-1845-4DBDFCC7373B}"/>
                </a:ext>
              </a:extLst>
            </p:cNvPr>
            <p:cNvPicPr>
              <a:picLocks noChangeAspect="1"/>
            </p:cNvPicPr>
            <p:nvPr/>
          </p:nvPicPr>
          <p:blipFill>
            <a:blip r:embed="rId4"/>
            <a:srcRect t="74296"/>
            <a:stretch>
              <a:fillRect/>
            </a:stretch>
          </p:blipFill>
          <p:spPr>
            <a:xfrm>
              <a:off x="7496341" y="3623824"/>
              <a:ext cx="3744262" cy="1096299"/>
            </a:xfrm>
            <a:prstGeom prst="rect">
              <a:avLst/>
            </a:prstGeom>
          </p:spPr>
        </p:pic>
      </p:grpSp>
      <p:sp>
        <p:nvSpPr>
          <p:cNvPr id="38" name="文本框 37">
            <a:extLst>
              <a:ext uri="{FF2B5EF4-FFF2-40B4-BE49-F238E27FC236}">
                <a16:creationId xmlns:a16="http://schemas.microsoft.com/office/drawing/2014/main" id="{622F0E5E-D697-29A6-1EB7-C00F3B42C0AD}"/>
              </a:ext>
            </a:extLst>
          </p:cNvPr>
          <p:cNvSpPr txBox="1"/>
          <p:nvPr/>
        </p:nvSpPr>
        <p:spPr>
          <a:xfrm>
            <a:off x="8092223" y="4338774"/>
            <a:ext cx="763249"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钙干层</a:t>
            </a:r>
          </a:p>
        </p:txBody>
      </p:sp>
      <p:cxnSp>
        <p:nvCxnSpPr>
          <p:cNvPr id="39" name="直接箭头连接符 38">
            <a:extLst>
              <a:ext uri="{FF2B5EF4-FFF2-40B4-BE49-F238E27FC236}">
                <a16:creationId xmlns:a16="http://schemas.microsoft.com/office/drawing/2014/main" id="{079CA78B-4EC5-2086-C65A-CCE69E16B370}"/>
              </a:ext>
            </a:extLst>
          </p:cNvPr>
          <p:cNvCxnSpPr>
            <a:cxnSpLocks/>
          </p:cNvCxnSpPr>
          <p:nvPr/>
        </p:nvCxnSpPr>
        <p:spPr>
          <a:xfrm flipV="1">
            <a:off x="8473847" y="4144281"/>
            <a:ext cx="598856" cy="1866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9" name="组合 48">
            <a:extLst>
              <a:ext uri="{FF2B5EF4-FFF2-40B4-BE49-F238E27FC236}">
                <a16:creationId xmlns:a16="http://schemas.microsoft.com/office/drawing/2014/main" id="{C20DCAFC-293E-ED5D-93EF-B65CD1632A8A}"/>
              </a:ext>
            </a:extLst>
          </p:cNvPr>
          <p:cNvGrpSpPr/>
          <p:nvPr/>
        </p:nvGrpSpPr>
        <p:grpSpPr>
          <a:xfrm>
            <a:off x="1016452" y="2598432"/>
            <a:ext cx="4696767" cy="3470109"/>
            <a:chOff x="699580" y="1254367"/>
            <a:chExt cx="4320828" cy="2767155"/>
          </a:xfrm>
        </p:grpSpPr>
        <p:pic>
          <p:nvPicPr>
            <p:cNvPr id="32" name="图片 31">
              <a:extLst>
                <a:ext uri="{FF2B5EF4-FFF2-40B4-BE49-F238E27FC236}">
                  <a16:creationId xmlns:a16="http://schemas.microsoft.com/office/drawing/2014/main" id="{4CEFA629-BD46-75A1-4C7E-57D80B2C07B9}"/>
                </a:ext>
              </a:extLst>
            </p:cNvPr>
            <p:cNvPicPr>
              <a:picLocks noChangeAspect="1"/>
            </p:cNvPicPr>
            <p:nvPr/>
          </p:nvPicPr>
          <p:blipFill>
            <a:blip r:embed="rId5"/>
            <a:srcRect b="74955"/>
            <a:stretch>
              <a:fillRect/>
            </a:stretch>
          </p:blipFill>
          <p:spPr>
            <a:xfrm>
              <a:off x="703384" y="1254367"/>
              <a:ext cx="4317024" cy="1225064"/>
            </a:xfrm>
            <a:prstGeom prst="rect">
              <a:avLst/>
            </a:prstGeom>
          </p:spPr>
        </p:pic>
        <p:pic>
          <p:nvPicPr>
            <p:cNvPr id="46" name="图片 45">
              <a:extLst>
                <a:ext uri="{FF2B5EF4-FFF2-40B4-BE49-F238E27FC236}">
                  <a16:creationId xmlns:a16="http://schemas.microsoft.com/office/drawing/2014/main" id="{8D0F24CA-B293-84FD-D189-2DF84DD01E51}"/>
                </a:ext>
              </a:extLst>
            </p:cNvPr>
            <p:cNvPicPr>
              <a:picLocks noChangeAspect="1"/>
            </p:cNvPicPr>
            <p:nvPr/>
          </p:nvPicPr>
          <p:blipFill>
            <a:blip r:embed="rId5"/>
            <a:srcRect t="41531" b="27138"/>
            <a:stretch>
              <a:fillRect/>
            </a:stretch>
          </p:blipFill>
          <p:spPr>
            <a:xfrm>
              <a:off x="699580" y="2489003"/>
              <a:ext cx="4317024" cy="1532519"/>
            </a:xfrm>
            <a:prstGeom prst="rect">
              <a:avLst/>
            </a:prstGeom>
          </p:spPr>
        </p:pic>
      </p:grpSp>
      <p:sp>
        <p:nvSpPr>
          <p:cNvPr id="47" name="文本框 46">
            <a:extLst>
              <a:ext uri="{FF2B5EF4-FFF2-40B4-BE49-F238E27FC236}">
                <a16:creationId xmlns:a16="http://schemas.microsoft.com/office/drawing/2014/main" id="{B67F3FA3-F871-D655-CD60-3F48A7F90BBA}"/>
              </a:ext>
            </a:extLst>
          </p:cNvPr>
          <p:cNvSpPr txBox="1"/>
          <p:nvPr/>
        </p:nvSpPr>
        <p:spPr>
          <a:xfrm>
            <a:off x="2916329" y="4237363"/>
            <a:ext cx="723275"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泥干层</a:t>
            </a:r>
          </a:p>
        </p:txBody>
      </p:sp>
      <p:cxnSp>
        <p:nvCxnSpPr>
          <p:cNvPr id="48" name="直接箭头连接符 47">
            <a:extLst>
              <a:ext uri="{FF2B5EF4-FFF2-40B4-BE49-F238E27FC236}">
                <a16:creationId xmlns:a16="http://schemas.microsoft.com/office/drawing/2014/main" id="{5D474FF0-6603-AE94-B790-AEC5D267DBBE}"/>
              </a:ext>
            </a:extLst>
          </p:cNvPr>
          <p:cNvCxnSpPr>
            <a:cxnSpLocks/>
          </p:cNvCxnSpPr>
          <p:nvPr/>
        </p:nvCxnSpPr>
        <p:spPr>
          <a:xfrm flipH="1">
            <a:off x="2831662" y="4498818"/>
            <a:ext cx="452491" cy="206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文本框 49">
            <a:extLst>
              <a:ext uri="{FF2B5EF4-FFF2-40B4-BE49-F238E27FC236}">
                <a16:creationId xmlns:a16="http://schemas.microsoft.com/office/drawing/2014/main" id="{39B5E321-5D05-303D-EFD5-75D8CD437C4A}"/>
              </a:ext>
            </a:extLst>
          </p:cNvPr>
          <p:cNvSpPr txBox="1"/>
          <p:nvPr/>
        </p:nvSpPr>
        <p:spPr>
          <a:xfrm>
            <a:off x="1016451" y="1208715"/>
            <a:ext cx="4197909" cy="1526187"/>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1600" b="1" dirty="0">
                <a:solidFill>
                  <a:srgbClr val="002060"/>
                </a:solidFill>
                <a:latin typeface="微软雅黑" panose="020B0503020204020204" pitchFamily="34" charset="-122"/>
                <a:ea typeface="微软雅黑" panose="020B0503020204020204" pitchFamily="34" charset="-122"/>
              </a:rPr>
              <a:t>泥干层：沉积物粒度细，泥质胶结为主。</a:t>
            </a:r>
            <a:endParaRPr lang="en-US" altLang="zh-CN" sz="1600"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002060"/>
                </a:solidFill>
                <a:latin typeface="微软雅黑" panose="020B0503020204020204" pitchFamily="34" charset="-122"/>
                <a:ea typeface="微软雅黑" panose="020B0503020204020204" pitchFamily="34" charset="-122"/>
              </a:rPr>
              <a:t>测井特征：相对较纯砂岩，</a:t>
            </a:r>
            <a:r>
              <a:rPr lang="en-US" altLang="zh-CN" sz="1600" b="1" dirty="0">
                <a:solidFill>
                  <a:srgbClr val="002060"/>
                </a:solidFill>
                <a:latin typeface="微软雅黑" panose="020B0503020204020204" pitchFamily="34" charset="-122"/>
                <a:ea typeface="微软雅黑" panose="020B0503020204020204" pitchFamily="34" charset="-122"/>
              </a:rPr>
              <a:t>GR</a:t>
            </a:r>
            <a:r>
              <a:rPr lang="zh-CN" altLang="en-US" sz="1600" b="1" dirty="0">
                <a:solidFill>
                  <a:srgbClr val="002060"/>
                </a:solidFill>
                <a:latin typeface="微软雅黑" panose="020B0503020204020204" pitchFamily="34" charset="-122"/>
                <a:ea typeface="微软雅黑" panose="020B0503020204020204" pitchFamily="34" charset="-122"/>
              </a:rPr>
              <a:t>、</a:t>
            </a:r>
            <a:r>
              <a:rPr lang="en-US" altLang="zh-CN" sz="1600" b="1" dirty="0">
                <a:solidFill>
                  <a:srgbClr val="002060"/>
                </a:solidFill>
                <a:latin typeface="微软雅黑" panose="020B0503020204020204" pitchFamily="34" charset="-122"/>
                <a:ea typeface="微软雅黑" panose="020B0503020204020204" pitchFamily="34" charset="-122"/>
              </a:rPr>
              <a:t>CN</a:t>
            </a:r>
            <a:r>
              <a:rPr lang="zh-CN" altLang="en-US" sz="1600" b="1" dirty="0">
                <a:solidFill>
                  <a:srgbClr val="002060"/>
                </a:solidFill>
                <a:latin typeface="微软雅黑" panose="020B0503020204020204" pitchFamily="34" charset="-122"/>
                <a:ea typeface="微软雅黑" panose="020B0503020204020204" pitchFamily="34" charset="-122"/>
              </a:rPr>
              <a:t>、</a:t>
            </a:r>
            <a:r>
              <a:rPr lang="en-US" altLang="zh-CN" sz="1600" b="1" dirty="0">
                <a:solidFill>
                  <a:srgbClr val="002060"/>
                </a:solidFill>
                <a:latin typeface="微软雅黑" panose="020B0503020204020204" pitchFamily="34" charset="-122"/>
                <a:ea typeface="微软雅黑" panose="020B0503020204020204" pitchFamily="34" charset="-122"/>
              </a:rPr>
              <a:t>DEN</a:t>
            </a:r>
            <a:r>
              <a:rPr lang="zh-CN" altLang="en-US" sz="1600" b="1" dirty="0">
                <a:solidFill>
                  <a:srgbClr val="002060"/>
                </a:solidFill>
                <a:latin typeface="微软雅黑" panose="020B0503020204020204" pitchFamily="34" charset="-122"/>
                <a:ea typeface="微软雅黑" panose="020B0503020204020204" pitchFamily="34" charset="-122"/>
              </a:rPr>
              <a:t>较高，</a:t>
            </a:r>
            <a:r>
              <a:rPr lang="en-US" altLang="zh-CN" sz="1600" b="1" dirty="0">
                <a:solidFill>
                  <a:srgbClr val="002060"/>
                </a:solidFill>
                <a:latin typeface="微软雅黑" panose="020B0503020204020204" pitchFamily="34" charset="-122"/>
                <a:ea typeface="微软雅黑" panose="020B0503020204020204" pitchFamily="34" charset="-122"/>
              </a:rPr>
              <a:t>RT</a:t>
            </a:r>
            <a:r>
              <a:rPr lang="zh-CN" altLang="en-US" sz="1600" b="1" dirty="0">
                <a:solidFill>
                  <a:srgbClr val="002060"/>
                </a:solidFill>
                <a:latin typeface="微软雅黑" panose="020B0503020204020204" pitchFamily="34" charset="-122"/>
                <a:ea typeface="微软雅黑" panose="020B0503020204020204" pitchFamily="34" charset="-122"/>
              </a:rPr>
              <a:t>低。</a:t>
            </a:r>
            <a:endParaRPr lang="en-US" altLang="zh-CN" sz="1600"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002060"/>
                </a:solidFill>
                <a:latin typeface="微软雅黑" panose="020B0503020204020204" pitchFamily="34" charset="-122"/>
                <a:ea typeface="微软雅黑" panose="020B0503020204020204" pitchFamily="34" charset="-122"/>
              </a:rPr>
              <a:t>孔隙度计算要经过泥质校正。</a:t>
            </a:r>
            <a:endParaRPr lang="en-US" altLang="zh-CN" sz="1600" b="1" dirty="0">
              <a:solidFill>
                <a:srgbClr val="002060"/>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CF38D684-1C27-FD3D-14E7-F49D93541CCA}"/>
              </a:ext>
            </a:extLst>
          </p:cNvPr>
          <p:cNvSpPr txBox="1"/>
          <p:nvPr/>
        </p:nvSpPr>
        <p:spPr>
          <a:xfrm>
            <a:off x="6096000" y="1192449"/>
            <a:ext cx="3492671" cy="1526187"/>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1600" b="1" dirty="0">
                <a:solidFill>
                  <a:srgbClr val="002060"/>
                </a:solidFill>
                <a:latin typeface="微软雅黑" panose="020B0503020204020204" pitchFamily="34" charset="-122"/>
                <a:ea typeface="微软雅黑" panose="020B0503020204020204" pitchFamily="34" charset="-122"/>
              </a:rPr>
              <a:t>钙干层：颗粒间以钙质胶结为主。</a:t>
            </a:r>
            <a:endParaRPr lang="en-US" altLang="zh-CN" sz="1600"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002060"/>
                </a:solidFill>
                <a:latin typeface="微软雅黑" panose="020B0503020204020204" pitchFamily="34" charset="-122"/>
                <a:ea typeface="微软雅黑" panose="020B0503020204020204" pitchFamily="34" charset="-122"/>
              </a:rPr>
              <a:t>测井特征：相对较纯砂岩，</a:t>
            </a:r>
            <a:r>
              <a:rPr lang="en-US" altLang="zh-CN" sz="1600" b="1" dirty="0">
                <a:solidFill>
                  <a:srgbClr val="002060"/>
                </a:solidFill>
                <a:latin typeface="微软雅黑" panose="020B0503020204020204" pitchFamily="34" charset="-122"/>
                <a:ea typeface="微软雅黑" panose="020B0503020204020204" pitchFamily="34" charset="-122"/>
              </a:rPr>
              <a:t>GR</a:t>
            </a:r>
            <a:r>
              <a:rPr lang="zh-CN" altLang="en-US" sz="1600" b="1" dirty="0">
                <a:solidFill>
                  <a:srgbClr val="002060"/>
                </a:solidFill>
                <a:latin typeface="微软雅黑" panose="020B0503020204020204" pitchFamily="34" charset="-122"/>
                <a:ea typeface="微软雅黑" panose="020B0503020204020204" pitchFamily="34" charset="-122"/>
              </a:rPr>
              <a:t>、</a:t>
            </a:r>
            <a:r>
              <a:rPr lang="en-US" altLang="zh-CN" sz="1600" b="1" dirty="0">
                <a:solidFill>
                  <a:srgbClr val="002060"/>
                </a:solidFill>
                <a:latin typeface="微软雅黑" panose="020B0503020204020204" pitchFamily="34" charset="-122"/>
                <a:ea typeface="微软雅黑" panose="020B0503020204020204" pitchFamily="34" charset="-122"/>
              </a:rPr>
              <a:t>CN</a:t>
            </a:r>
            <a:r>
              <a:rPr lang="zh-CN" altLang="en-US" sz="1600" b="1" dirty="0">
                <a:solidFill>
                  <a:srgbClr val="002060"/>
                </a:solidFill>
                <a:latin typeface="微软雅黑" panose="020B0503020204020204" pitchFamily="34" charset="-122"/>
                <a:ea typeface="微软雅黑" panose="020B0503020204020204" pitchFamily="34" charset="-122"/>
              </a:rPr>
              <a:t>低，</a:t>
            </a:r>
            <a:r>
              <a:rPr lang="en-US" altLang="zh-CN" sz="1600" b="1" dirty="0">
                <a:solidFill>
                  <a:srgbClr val="002060"/>
                </a:solidFill>
                <a:latin typeface="微软雅黑" panose="020B0503020204020204" pitchFamily="34" charset="-122"/>
                <a:ea typeface="微软雅黑" panose="020B0503020204020204" pitchFamily="34" charset="-122"/>
              </a:rPr>
              <a:t>DEN</a:t>
            </a:r>
            <a:r>
              <a:rPr lang="zh-CN" altLang="en-US" sz="1600" b="1" dirty="0">
                <a:solidFill>
                  <a:srgbClr val="002060"/>
                </a:solidFill>
                <a:latin typeface="微软雅黑" panose="020B0503020204020204" pitchFamily="34" charset="-122"/>
                <a:ea typeface="微软雅黑" panose="020B0503020204020204" pitchFamily="34" charset="-122"/>
              </a:rPr>
              <a:t>，</a:t>
            </a:r>
            <a:r>
              <a:rPr lang="en-US" altLang="zh-CN" sz="1600" b="1" dirty="0">
                <a:solidFill>
                  <a:srgbClr val="002060"/>
                </a:solidFill>
                <a:latin typeface="微软雅黑" panose="020B0503020204020204" pitchFamily="34" charset="-122"/>
                <a:ea typeface="微软雅黑" panose="020B0503020204020204" pitchFamily="34" charset="-122"/>
              </a:rPr>
              <a:t>RT</a:t>
            </a:r>
            <a:r>
              <a:rPr lang="zh-CN" altLang="en-US" sz="1600" b="1" dirty="0">
                <a:solidFill>
                  <a:srgbClr val="002060"/>
                </a:solidFill>
                <a:latin typeface="微软雅黑" panose="020B0503020204020204" pitchFamily="34" charset="-122"/>
                <a:ea typeface="微软雅黑" panose="020B0503020204020204" pitchFamily="34" charset="-122"/>
              </a:rPr>
              <a:t>较高。</a:t>
            </a:r>
            <a:endParaRPr lang="en-US" altLang="zh-CN" sz="1600" b="1" dirty="0">
              <a:solidFill>
                <a:srgbClr val="002060"/>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rgbClr val="002060"/>
                </a:solidFill>
                <a:latin typeface="微软雅黑" panose="020B0503020204020204" pitchFamily="34" charset="-122"/>
                <a:ea typeface="微软雅黑" panose="020B0503020204020204" pitchFamily="34" charset="-122"/>
              </a:rPr>
              <a:t>物性差，计算孔隙度值低。</a:t>
            </a:r>
          </a:p>
        </p:txBody>
      </p:sp>
      <p:sp>
        <p:nvSpPr>
          <p:cNvPr id="52" name="文本框 51">
            <a:extLst>
              <a:ext uri="{FF2B5EF4-FFF2-40B4-BE49-F238E27FC236}">
                <a16:creationId xmlns:a16="http://schemas.microsoft.com/office/drawing/2014/main" id="{B2F63F42-4850-8749-45CE-F11D032C412F}"/>
              </a:ext>
            </a:extLst>
          </p:cNvPr>
          <p:cNvSpPr txBox="1"/>
          <p:nvPr/>
        </p:nvSpPr>
        <p:spPr>
          <a:xfrm>
            <a:off x="9750533" y="6106543"/>
            <a:ext cx="893771" cy="307777"/>
          </a:xfrm>
          <a:prstGeom prst="rect">
            <a:avLst/>
          </a:prstGeom>
          <a:noFill/>
        </p:spPr>
        <p:txBody>
          <a:bodyPr wrap="none" rtlCol="0">
            <a:spAutoFit/>
          </a:bodyPr>
          <a:lstStyle/>
          <a:p>
            <a:r>
              <a:rPr lang="zh-CN" altLang="en-US" sz="1400" dirty="0"/>
              <a:t>板</a:t>
            </a:r>
            <a:r>
              <a:rPr lang="en-US" altLang="zh-CN" sz="1400" dirty="0"/>
              <a:t>111-23</a:t>
            </a:r>
            <a:endParaRPr lang="zh-CN" altLang="en-US" sz="1400" dirty="0"/>
          </a:p>
        </p:txBody>
      </p:sp>
      <p:sp>
        <p:nvSpPr>
          <p:cNvPr id="53" name="文本框 52">
            <a:extLst>
              <a:ext uri="{FF2B5EF4-FFF2-40B4-BE49-F238E27FC236}">
                <a16:creationId xmlns:a16="http://schemas.microsoft.com/office/drawing/2014/main" id="{87841696-0CC6-E4DC-2DD3-2A9F3147FF24}"/>
              </a:ext>
            </a:extLst>
          </p:cNvPr>
          <p:cNvSpPr txBox="1"/>
          <p:nvPr/>
        </p:nvSpPr>
        <p:spPr>
          <a:xfrm>
            <a:off x="4602475" y="6119024"/>
            <a:ext cx="881973" cy="307777"/>
          </a:xfrm>
          <a:prstGeom prst="rect">
            <a:avLst/>
          </a:prstGeom>
          <a:noFill/>
        </p:spPr>
        <p:txBody>
          <a:bodyPr wrap="none" rtlCol="0">
            <a:spAutoFit/>
          </a:bodyPr>
          <a:lstStyle/>
          <a:p>
            <a:r>
              <a:rPr lang="zh-CN" altLang="en-US" sz="1400" dirty="0"/>
              <a:t>板</a:t>
            </a:r>
            <a:r>
              <a:rPr lang="en-US" altLang="zh-CN" sz="1400" dirty="0"/>
              <a:t>163X1</a:t>
            </a:r>
            <a:endParaRPr lang="zh-CN" altLang="en-US" sz="1400" dirty="0"/>
          </a:p>
        </p:txBody>
      </p:sp>
      <p:pic>
        <p:nvPicPr>
          <p:cNvPr id="54" name="内容占位符 402433">
            <a:extLst>
              <a:ext uri="{FF2B5EF4-FFF2-40B4-BE49-F238E27FC236}">
                <a16:creationId xmlns:a16="http://schemas.microsoft.com/office/drawing/2014/main" id="{53C70910-3DA7-5A59-2E16-C23106A7AD06}"/>
              </a:ext>
            </a:extLst>
          </p:cNvPr>
          <p:cNvPicPr>
            <a:picLocks noChangeAspect="1"/>
          </p:cNvPicPr>
          <p:nvPr/>
        </p:nvPicPr>
        <p:blipFill>
          <a:blip r:embed="rId6"/>
          <a:srcRect l="50492" t="28628" r="24088" b="25387"/>
          <a:stretch>
            <a:fillRect/>
          </a:stretch>
        </p:blipFill>
        <p:spPr>
          <a:xfrm>
            <a:off x="9616272" y="204064"/>
            <a:ext cx="2301073" cy="2431583"/>
          </a:xfrm>
          <a:prstGeom prst="rect">
            <a:avLst/>
          </a:prstGeom>
        </p:spPr>
      </p:pic>
    </p:spTree>
    <p:extLst>
      <p:ext uri="{BB962C8B-B14F-4D97-AF65-F5344CB8AC3E}">
        <p14:creationId xmlns:p14="http://schemas.microsoft.com/office/powerpoint/2010/main" val="316668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p:sp>
        <p:nvSpPr>
          <p:cNvPr id="2" name="文本框 1"/>
          <p:cNvSpPr txBox="1"/>
          <p:nvPr/>
        </p:nvSpPr>
        <p:spPr>
          <a:xfrm>
            <a:off x="4891633" y="6208088"/>
            <a:ext cx="1800493" cy="369332"/>
          </a:xfrm>
          <a:prstGeom prst="rect">
            <a:avLst/>
          </a:prstGeom>
          <a:noFill/>
        </p:spPr>
        <p:txBody>
          <a:bodyPr wrap="none" rtlCol="0">
            <a:spAutoFit/>
          </a:bodyPr>
          <a:lstStyle/>
          <a:p>
            <a:r>
              <a:rPr lang="zh-CN" altLang="en-US" dirty="0"/>
              <a:t>板</a:t>
            </a:r>
            <a:r>
              <a:rPr lang="en-US" altLang="zh-CN" dirty="0"/>
              <a:t>22-7</a:t>
            </a:r>
            <a:r>
              <a:rPr lang="zh-CN" altLang="en-US" dirty="0"/>
              <a:t>井沙一下</a:t>
            </a:r>
          </a:p>
        </p:txBody>
      </p:sp>
      <p:pic>
        <p:nvPicPr>
          <p:cNvPr id="10" name="图片 9"/>
          <p:cNvPicPr>
            <a:picLocks noChangeAspect="1"/>
          </p:cNvPicPr>
          <p:nvPr/>
        </p:nvPicPr>
        <p:blipFill>
          <a:blip r:embed="rId3"/>
          <a:stretch>
            <a:fillRect/>
          </a:stretch>
        </p:blipFill>
        <p:spPr>
          <a:xfrm rot="16200000">
            <a:off x="3931446" y="-1461571"/>
            <a:ext cx="4329108" cy="11053128"/>
          </a:xfrm>
          <a:prstGeom prst="rect">
            <a:avLst/>
          </a:prstGeom>
        </p:spPr>
      </p:pic>
      <p:sp>
        <p:nvSpPr>
          <p:cNvPr id="11" name="文本框 10"/>
          <p:cNvSpPr txBox="1"/>
          <p:nvPr/>
        </p:nvSpPr>
        <p:spPr>
          <a:xfrm>
            <a:off x="10253526" y="3381173"/>
            <a:ext cx="1417376" cy="276999"/>
          </a:xfrm>
          <a:prstGeom prst="rect">
            <a:avLst/>
          </a:prstGeom>
          <a:noFill/>
        </p:spPr>
        <p:txBody>
          <a:bodyPr wrap="none" rtlCol="0">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水层：</a:t>
            </a:r>
            <a:r>
              <a:rPr lang="en-US" altLang="zh-CN" sz="1200" b="1" dirty="0" err="1">
                <a:solidFill>
                  <a:srgbClr val="0000FF"/>
                </a:solidFill>
                <a:latin typeface="微软雅黑" panose="020B0503020204020204" pitchFamily="34" charset="-122"/>
                <a:ea typeface="微软雅黑" panose="020B0503020204020204" pitchFamily="34" charset="-122"/>
              </a:rPr>
              <a:t>Rwa</a:t>
            </a:r>
            <a:r>
              <a:rPr lang="en-US" altLang="zh-CN" sz="1200" b="1" dirty="0">
                <a:solidFill>
                  <a:srgbClr val="0000FF"/>
                </a:solidFill>
                <a:latin typeface="微软雅黑" panose="020B0503020204020204" pitchFamily="34" charset="-122"/>
                <a:ea typeface="微软雅黑" panose="020B0503020204020204" pitchFamily="34" charset="-122"/>
              </a:rPr>
              <a:t>=0.48</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777333" y="3389965"/>
            <a:ext cx="1417376" cy="276999"/>
          </a:xfrm>
          <a:prstGeom prst="rect">
            <a:avLst/>
          </a:prstGeom>
          <a:noFill/>
        </p:spPr>
        <p:txBody>
          <a:bodyPr wrap="none" rtlCol="0">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水层：</a:t>
            </a:r>
            <a:r>
              <a:rPr lang="en-US" altLang="zh-CN" sz="1200" b="1" dirty="0" err="1">
                <a:solidFill>
                  <a:srgbClr val="0000FF"/>
                </a:solidFill>
                <a:latin typeface="微软雅黑" panose="020B0503020204020204" pitchFamily="34" charset="-122"/>
                <a:ea typeface="微软雅黑" panose="020B0503020204020204" pitchFamily="34" charset="-122"/>
              </a:rPr>
              <a:t>Rwa</a:t>
            </a:r>
            <a:r>
              <a:rPr lang="en-US" altLang="zh-CN" sz="1200" b="1" dirty="0">
                <a:solidFill>
                  <a:srgbClr val="0000FF"/>
                </a:solidFill>
                <a:latin typeface="微软雅黑" panose="020B0503020204020204" pitchFamily="34" charset="-122"/>
                <a:ea typeface="微软雅黑" panose="020B0503020204020204" pitchFamily="34" charset="-122"/>
              </a:rPr>
              <a:t>=0.52</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788235" y="3161350"/>
            <a:ext cx="1396536" cy="276999"/>
          </a:xfrm>
          <a:prstGeom prst="rect">
            <a:avLst/>
          </a:prstGeom>
          <a:noFill/>
        </p:spPr>
        <p:txBody>
          <a:bodyPr wrap="non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油层：</a:t>
            </a:r>
            <a:r>
              <a:rPr lang="en-US" altLang="zh-CN" sz="1200" b="1" dirty="0" err="1">
                <a:solidFill>
                  <a:srgbClr val="C00000"/>
                </a:solidFill>
                <a:latin typeface="微软雅黑" panose="020B0503020204020204" pitchFamily="34" charset="-122"/>
                <a:ea typeface="微软雅黑" panose="020B0503020204020204" pitchFamily="34" charset="-122"/>
              </a:rPr>
              <a:t>Rwa</a:t>
            </a:r>
            <a:r>
              <a:rPr lang="en-US" altLang="zh-CN" sz="1200" b="1" dirty="0">
                <a:solidFill>
                  <a:srgbClr val="C00000"/>
                </a:solidFill>
                <a:latin typeface="微软雅黑" panose="020B0503020204020204" pitchFamily="34" charset="-122"/>
                <a:ea typeface="微软雅黑" panose="020B0503020204020204" pitchFamily="34" charset="-122"/>
              </a:rPr>
              <a:t>=3~5</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410901" y="3191558"/>
            <a:ext cx="1184940" cy="276999"/>
          </a:xfrm>
          <a:prstGeom prst="rect">
            <a:avLst/>
          </a:prstGeom>
          <a:noFill/>
        </p:spPr>
        <p:txBody>
          <a:bodyPr wrap="non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油层：</a:t>
            </a:r>
            <a:r>
              <a:rPr lang="en-US" altLang="zh-CN" sz="1200" b="1" dirty="0" err="1">
                <a:solidFill>
                  <a:srgbClr val="C00000"/>
                </a:solidFill>
                <a:latin typeface="微软雅黑" panose="020B0503020204020204" pitchFamily="34" charset="-122"/>
                <a:ea typeface="微软雅黑" panose="020B0503020204020204" pitchFamily="34" charset="-122"/>
              </a:rPr>
              <a:t>Rwa</a:t>
            </a:r>
            <a:r>
              <a:rPr lang="en-US" altLang="zh-CN" sz="1200" b="1" dirty="0">
                <a:solidFill>
                  <a:srgbClr val="C00000"/>
                </a:solidFill>
                <a:latin typeface="微软雅黑" panose="020B0503020204020204" pitchFamily="34" charset="-122"/>
                <a:ea typeface="微软雅黑" panose="020B0503020204020204" pitchFamily="34" charset="-122"/>
              </a:rPr>
              <a:t>=1</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3805525" y="3175054"/>
            <a:ext cx="1476686" cy="276999"/>
          </a:xfrm>
          <a:prstGeom prst="rect">
            <a:avLst/>
          </a:prstGeom>
          <a:noFill/>
        </p:spPr>
        <p:txBody>
          <a:bodyPr wrap="none" rtlCol="0">
            <a:spAutoFit/>
          </a:bodyPr>
          <a:lstStyle/>
          <a:p>
            <a:r>
              <a:rPr lang="zh-CN" altLang="en-US" sz="1200" b="1" dirty="0">
                <a:solidFill>
                  <a:schemeClr val="accent2"/>
                </a:solidFill>
                <a:latin typeface="微软雅黑" panose="020B0503020204020204" pitchFamily="34" charset="-122"/>
                <a:ea typeface="微软雅黑" panose="020B0503020204020204" pitchFamily="34" charset="-122"/>
              </a:rPr>
              <a:t>差油层：</a:t>
            </a:r>
            <a:r>
              <a:rPr lang="en-US" altLang="zh-CN" sz="1200" b="1" dirty="0" err="1">
                <a:solidFill>
                  <a:schemeClr val="accent2"/>
                </a:solidFill>
                <a:latin typeface="微软雅黑" panose="020B0503020204020204" pitchFamily="34" charset="-122"/>
                <a:ea typeface="微软雅黑" panose="020B0503020204020204" pitchFamily="34" charset="-122"/>
              </a:rPr>
              <a:t>Rwa</a:t>
            </a:r>
            <a:r>
              <a:rPr lang="en-US" altLang="zh-CN" sz="1200" b="1" dirty="0">
                <a:solidFill>
                  <a:schemeClr val="accent2"/>
                </a:solidFill>
                <a:latin typeface="微软雅黑" panose="020B0503020204020204" pitchFamily="34" charset="-122"/>
                <a:ea typeface="微软雅黑" panose="020B0503020204020204" pitchFamily="34" charset="-122"/>
              </a:rPr>
              <a:t>=0.8</a:t>
            </a:r>
            <a:endParaRPr lang="zh-CN" altLang="en-US" sz="1200" b="1"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文本框 15"/>
              <p:cNvSpPr txBox="1"/>
              <p:nvPr/>
            </p:nvSpPr>
            <p:spPr>
              <a:xfrm>
                <a:off x="9487637" y="163618"/>
                <a:ext cx="2277527" cy="727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𝑆</m:t>
                          </m:r>
                        </m:e>
                        <m:sub>
                          <m:r>
                            <m:rPr>
                              <m:sty m:val="p"/>
                            </m:rPr>
                            <a:rPr lang="en-US" altLang="zh-CN" sz="1600" i="1">
                              <a:latin typeface="Cambria Math" panose="02040503050406030204" pitchFamily="18" charset="0"/>
                            </a:rPr>
                            <m:t>o</m:t>
                          </m:r>
                        </m:sub>
                      </m:sSub>
                      <m:r>
                        <a:rPr lang="en-US" altLang="zh-CN" sz="1600"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m:t>
                      </m:r>
                      <m:rad>
                        <m:radPr>
                          <m:ctrlPr>
                            <a:rPr lang="en-US" altLang="zh-CN" sz="1600" i="1" dirty="0" smtClean="0">
                              <a:latin typeface="Cambria Math" panose="02040503050406030204" pitchFamily="18" charset="0"/>
                              <a:ea typeface="Cambria Math" panose="02040503050406030204" pitchFamily="18" charset="0"/>
                            </a:rPr>
                          </m:ctrlPr>
                        </m:radPr>
                        <m:deg>
                          <m:r>
                            <m:rPr>
                              <m:brk m:alnAt="7"/>
                            </m:rPr>
                            <a:rPr lang="en-US" altLang="zh-CN" sz="1600" b="0" i="1" dirty="0" smtClean="0">
                              <a:latin typeface="Cambria Math" panose="02040503050406030204" pitchFamily="18" charset="0"/>
                              <a:ea typeface="Cambria Math" panose="02040503050406030204" pitchFamily="18" charset="0"/>
                            </a:rPr>
                            <m:t>𝑛</m:t>
                          </m:r>
                        </m:deg>
                        <m:e>
                          <m:f>
                            <m:fPr>
                              <m:ctrlPr>
                                <a:rPr lang="en-US" altLang="zh-CN" sz="1600" i="1" dirty="0" smtClean="0">
                                  <a:latin typeface="Cambria Math" panose="02040503050406030204" pitchFamily="18" charset="0"/>
                                  <a:ea typeface="Cambria Math" panose="02040503050406030204" pitchFamily="18" charset="0"/>
                                </a:rPr>
                              </m:ctrlPr>
                            </m:fPr>
                            <m:num>
                              <m:r>
                                <a:rPr lang="en-US" altLang="zh-CN" sz="1600" b="0" i="1" dirty="0" smtClean="0">
                                  <a:latin typeface="Cambria Math" panose="02040503050406030204" pitchFamily="18" charset="0"/>
                                  <a:ea typeface="Cambria Math" panose="02040503050406030204" pitchFamily="18" charset="0"/>
                                </a:rPr>
                                <m:t>𝑎</m:t>
                              </m:r>
                              <m:r>
                                <a:rPr lang="en-US" altLang="zh-CN" sz="1600" b="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𝑏</m:t>
                              </m:r>
                              <m:r>
                                <a:rPr lang="en-US" altLang="zh-CN" sz="1600" b="0" i="1" dirty="0" smtClean="0">
                                  <a:latin typeface="Cambria Math" panose="02040503050406030204" pitchFamily="18" charset="0"/>
                                  <a:ea typeface="Cambria Math" panose="02040503050406030204" pitchFamily="18" charset="0"/>
                                </a:rPr>
                                <m:t>∙</m:t>
                              </m:r>
                              <m:sSub>
                                <m:sSubPr>
                                  <m:ctrlPr>
                                    <a:rPr lang="en-US" altLang="zh-CN" sz="1600" b="0" i="1" dirty="0" smtClean="0">
                                      <a:solidFill>
                                        <a:schemeClr val="tx1"/>
                                      </a:solidFill>
                                      <a:latin typeface="Cambria Math" panose="02040503050406030204" pitchFamily="18" charset="0"/>
                                      <a:ea typeface="Cambria Math" panose="02040503050406030204" pitchFamily="18" charset="0"/>
                                    </a:rPr>
                                  </m:ctrlPr>
                                </m:sSubPr>
                                <m:e>
                                  <m:r>
                                    <a:rPr lang="en-US" altLang="zh-CN" sz="1600" b="0" i="1" dirty="0" smtClean="0">
                                      <a:solidFill>
                                        <a:schemeClr val="tx1"/>
                                      </a:solidFill>
                                      <a:latin typeface="Cambria Math" panose="02040503050406030204" pitchFamily="18" charset="0"/>
                                      <a:ea typeface="Cambria Math" panose="02040503050406030204" pitchFamily="18" charset="0"/>
                                    </a:rPr>
                                    <m:t>𝑅</m:t>
                                  </m:r>
                                </m:e>
                                <m:sub>
                                  <m:r>
                                    <a:rPr lang="en-US" altLang="zh-CN" sz="1600" b="0" i="1" dirty="0" smtClean="0">
                                      <a:solidFill>
                                        <a:schemeClr val="tx1"/>
                                      </a:solidFill>
                                      <a:latin typeface="Cambria Math" panose="02040503050406030204" pitchFamily="18" charset="0"/>
                                      <a:ea typeface="Cambria Math" panose="02040503050406030204" pitchFamily="18" charset="0"/>
                                    </a:rPr>
                                    <m:t>𝑤</m:t>
                                  </m:r>
                                </m:sub>
                              </m:sSub>
                            </m:num>
                            <m:den>
                              <m:sSup>
                                <m:sSupPr>
                                  <m:ctrlPr>
                                    <a:rPr lang="en-US" altLang="zh-CN" sz="1600" i="1" dirty="0" smtClean="0">
                                      <a:latin typeface="Cambria Math" panose="02040503050406030204" pitchFamily="18" charset="0"/>
                                      <a:ea typeface="Cambria Math" panose="02040503050406030204" pitchFamily="18" charset="0"/>
                                    </a:rPr>
                                  </m:ctrlPr>
                                </m:sSupPr>
                                <m:e>
                                  <m:r>
                                    <a:rPr lang="en-US" altLang="zh-CN" sz="1600" i="1" dirty="0" smtClean="0">
                                      <a:latin typeface="Cambria Math" panose="02040503050406030204" pitchFamily="18" charset="0"/>
                                      <a:ea typeface="Cambria Math" panose="02040503050406030204" pitchFamily="18" charset="0"/>
                                    </a:rPr>
                                    <m:t>∅</m:t>
                                  </m:r>
                                </m:e>
                                <m:sup>
                                  <m:r>
                                    <a:rPr lang="en-US" altLang="zh-CN" sz="1600" b="0" i="1" dirty="0" smtClean="0">
                                      <a:latin typeface="Cambria Math" panose="02040503050406030204" pitchFamily="18" charset="0"/>
                                      <a:ea typeface="Cambria Math" panose="02040503050406030204" pitchFamily="18" charset="0"/>
                                    </a:rPr>
                                    <m:t>𝑚</m:t>
                                  </m:r>
                                </m:sup>
                              </m:sSup>
                              <m:r>
                                <a:rPr lang="en-US" altLang="zh-CN" sz="1600" i="1" dirty="0" smtClean="0">
                                  <a:latin typeface="Cambria Math" panose="02040503050406030204" pitchFamily="18" charset="0"/>
                                  <a:ea typeface="Cambria Math" panose="02040503050406030204" pitchFamily="18" charset="0"/>
                                </a:rPr>
                                <m:t>∙</m:t>
                              </m:r>
                              <m:sSub>
                                <m:sSubPr>
                                  <m:ctrlPr>
                                    <a:rPr lang="en-US" altLang="zh-CN" sz="1600" i="1" dirty="0" smtClean="0">
                                      <a:solidFill>
                                        <a:schemeClr val="tx1"/>
                                      </a:solidFill>
                                      <a:latin typeface="Cambria Math" panose="02040503050406030204" pitchFamily="18" charset="0"/>
                                      <a:ea typeface="Cambria Math" panose="02040503050406030204" pitchFamily="18" charset="0"/>
                                    </a:rPr>
                                  </m:ctrlPr>
                                </m:sSubPr>
                                <m:e>
                                  <m:r>
                                    <a:rPr lang="en-US" altLang="zh-CN" sz="1600" b="0" i="1" dirty="0" smtClean="0">
                                      <a:solidFill>
                                        <a:schemeClr val="tx1"/>
                                      </a:solidFill>
                                      <a:latin typeface="Cambria Math" panose="02040503050406030204" pitchFamily="18" charset="0"/>
                                      <a:ea typeface="Cambria Math" panose="02040503050406030204" pitchFamily="18" charset="0"/>
                                    </a:rPr>
                                    <m:t>𝑅</m:t>
                                  </m:r>
                                </m:e>
                                <m:sub>
                                  <m:r>
                                    <a:rPr lang="en-US" altLang="zh-CN" sz="1600" b="0" i="1" dirty="0" smtClean="0">
                                      <a:solidFill>
                                        <a:schemeClr val="tx1"/>
                                      </a:solidFill>
                                      <a:latin typeface="Cambria Math" panose="02040503050406030204" pitchFamily="18" charset="0"/>
                                      <a:ea typeface="Cambria Math" panose="02040503050406030204" pitchFamily="18" charset="0"/>
                                    </a:rPr>
                                    <m:t>𝑡</m:t>
                                  </m:r>
                                </m:sub>
                              </m:sSub>
                            </m:den>
                          </m:f>
                        </m:e>
                      </m:rad>
                    </m:oMath>
                  </m:oMathPara>
                </a14:m>
                <a:endParaRPr lang="zh-CN" altLang="en-US" sz="16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9487637" y="163618"/>
                <a:ext cx="2277527" cy="727507"/>
              </a:xfrm>
              <a:prstGeom prst="rect">
                <a:avLst/>
              </a:prstGeom>
              <a:blipFill rotWithShape="1">
                <a:blip r:embed="rId4"/>
                <a:stretch>
                  <a:fillRect l="-4" t="-58" r="23" b="30"/>
                </a:stretch>
              </a:blipFill>
            </p:spPr>
            <p:txBody>
              <a:bodyPr/>
              <a:lstStyle/>
              <a:p>
                <a:r>
                  <a:rPr lang="zh-CN" altLang="en-US">
                    <a:noFill/>
                  </a:rPr>
                  <a:t> </a:t>
                </a:r>
                <a:endParaRPr lang="zh-CN" altLang="en-US">
                  <a:noFill/>
                </a:endParaRPr>
              </a:p>
            </p:txBody>
          </p:sp>
        </mc:Fallback>
      </mc:AlternateContent>
      <p:sp>
        <p:nvSpPr>
          <p:cNvPr id="17" name="文本框 16"/>
          <p:cNvSpPr txBox="1"/>
          <p:nvPr/>
        </p:nvSpPr>
        <p:spPr>
          <a:xfrm>
            <a:off x="360789" y="1120874"/>
            <a:ext cx="11667840" cy="406971"/>
          </a:xfrm>
          <a:prstGeom prst="rect">
            <a:avLst/>
          </a:prstGeom>
          <a:noFill/>
        </p:spPr>
        <p:txBody>
          <a:bodyPr wrap="square">
            <a:spAutoFit/>
          </a:bodyPr>
          <a:lstStyle/>
          <a:p>
            <a:pPr indent="452755" eaLnBrk="0" fontAlgn="auto" hangingPunct="0">
              <a:lnSpc>
                <a:spcPct val="125000"/>
              </a:lnSpc>
              <a:spcAft>
                <a:spcPts val="0"/>
              </a:spcAft>
              <a:buNone/>
              <a:defRPr/>
            </a:pPr>
            <a:r>
              <a:rPr lang="zh-CN" altLang="en-US" b="1" dirty="0">
                <a:latin typeface="微软雅黑" panose="020B0503020204020204" pitchFamily="34" charset="-122"/>
                <a:ea typeface="微软雅黑" panose="020B0503020204020204" pitchFamily="34" charset="-122"/>
              </a:rPr>
              <a:t>同套地层中，地层水电阻率基本一致条件下，孔隙度和地层电阻率越高，计算的含油饱和度越高。</a:t>
            </a:r>
            <a:endParaRPr lang="en-US" altLang="zh-CN"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965432" y="2604984"/>
            <a:ext cx="896079" cy="276999"/>
          </a:xfrm>
          <a:prstGeom prst="rect">
            <a:avLst/>
          </a:prstGeom>
          <a:noFill/>
        </p:spPr>
        <p:txBody>
          <a:bodyPr wrap="none" rtlCol="0">
            <a:spAutoFit/>
          </a:bodyPr>
          <a:lstStyle/>
          <a:p>
            <a:r>
              <a:rPr lang="en-US" altLang="zh-CN" sz="1200" b="1" dirty="0">
                <a:solidFill>
                  <a:srgbClr val="C00000"/>
                </a:solidFill>
                <a:latin typeface="微软雅黑" panose="020B0503020204020204" pitchFamily="34" charset="-122"/>
                <a:ea typeface="微软雅黑" panose="020B0503020204020204" pitchFamily="34" charset="-122"/>
              </a:rPr>
              <a:t>Por=22%</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519103" y="2604984"/>
            <a:ext cx="896079" cy="276999"/>
          </a:xfrm>
          <a:prstGeom prst="rect">
            <a:avLst/>
          </a:prstGeom>
          <a:noFill/>
        </p:spPr>
        <p:txBody>
          <a:bodyPr wrap="none" rtlCol="0">
            <a:spAutoFit/>
          </a:bodyPr>
          <a:lstStyle/>
          <a:p>
            <a:r>
              <a:rPr lang="en-US" altLang="zh-CN" sz="1200" b="1" dirty="0">
                <a:solidFill>
                  <a:srgbClr val="C00000"/>
                </a:solidFill>
                <a:latin typeface="微软雅黑" panose="020B0503020204020204" pitchFamily="34" charset="-122"/>
                <a:ea typeface="微软雅黑" panose="020B0503020204020204" pitchFamily="34" charset="-122"/>
              </a:rPr>
              <a:t>Por=18%</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059600" y="2596475"/>
            <a:ext cx="896079" cy="276999"/>
          </a:xfrm>
          <a:prstGeom prst="rect">
            <a:avLst/>
          </a:prstGeom>
          <a:noFill/>
        </p:spPr>
        <p:txBody>
          <a:bodyPr wrap="none" rtlCol="0">
            <a:spAutoFit/>
          </a:bodyPr>
          <a:lstStyle/>
          <a:p>
            <a:r>
              <a:rPr lang="en-US" altLang="zh-CN" sz="1200" b="1" dirty="0">
                <a:solidFill>
                  <a:schemeClr val="accent2"/>
                </a:solidFill>
                <a:latin typeface="微软雅黑" panose="020B0503020204020204" pitchFamily="34" charset="-122"/>
                <a:ea typeface="微软雅黑" panose="020B0503020204020204" pitchFamily="34" charset="-122"/>
              </a:rPr>
              <a:t>Por=14%</a:t>
            </a:r>
            <a:endParaRPr lang="zh-CN" altLang="en-US" sz="1200" b="1" dirty="0">
              <a:solidFill>
                <a:schemeClr val="accent2"/>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744692" y="2888183"/>
            <a:ext cx="827471" cy="276999"/>
          </a:xfrm>
          <a:prstGeom prst="rect">
            <a:avLst/>
          </a:prstGeom>
          <a:noFill/>
        </p:spPr>
        <p:txBody>
          <a:bodyPr wrap="none" rtlCol="0">
            <a:spAutoFit/>
          </a:bodyPr>
          <a:lstStyle/>
          <a:p>
            <a:r>
              <a:rPr lang="en-US" altLang="zh-CN" sz="1200" b="1" dirty="0">
                <a:solidFill>
                  <a:srgbClr val="C00000"/>
                </a:solidFill>
                <a:latin typeface="微软雅黑" panose="020B0503020204020204" pitchFamily="34" charset="-122"/>
                <a:ea typeface="微软雅黑" panose="020B0503020204020204" pitchFamily="34" charset="-122"/>
              </a:rPr>
              <a:t>So=67%</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073902" y="2899103"/>
            <a:ext cx="827471" cy="276999"/>
          </a:xfrm>
          <a:prstGeom prst="rect">
            <a:avLst/>
          </a:prstGeom>
          <a:noFill/>
        </p:spPr>
        <p:txBody>
          <a:bodyPr wrap="none" rtlCol="0">
            <a:spAutoFit/>
          </a:bodyPr>
          <a:lstStyle/>
          <a:p>
            <a:r>
              <a:rPr lang="en-US" altLang="zh-CN" sz="1200" b="1" dirty="0">
                <a:solidFill>
                  <a:srgbClr val="C00000"/>
                </a:solidFill>
                <a:latin typeface="微软雅黑" panose="020B0503020204020204" pitchFamily="34" charset="-122"/>
                <a:ea typeface="微软雅黑" panose="020B0503020204020204" pitchFamily="34" charset="-122"/>
              </a:rPr>
              <a:t>So=47%</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4592311" y="2895582"/>
            <a:ext cx="827471" cy="276999"/>
          </a:xfrm>
          <a:prstGeom prst="rect">
            <a:avLst/>
          </a:prstGeom>
          <a:noFill/>
        </p:spPr>
        <p:txBody>
          <a:bodyPr wrap="none" rtlCol="0">
            <a:spAutoFit/>
          </a:bodyPr>
          <a:lstStyle/>
          <a:p>
            <a:r>
              <a:rPr lang="en-US" altLang="zh-CN" sz="1200" b="1" dirty="0">
                <a:solidFill>
                  <a:schemeClr val="accent2"/>
                </a:solidFill>
                <a:latin typeface="微软雅黑" panose="020B0503020204020204" pitchFamily="34" charset="-122"/>
                <a:ea typeface="微软雅黑" panose="020B0503020204020204" pitchFamily="34" charset="-122"/>
              </a:rPr>
              <a:t>So=12%</a:t>
            </a:r>
            <a:endParaRPr lang="zh-CN" altLang="en-US" sz="1200"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p:sp>
        <p:nvSpPr>
          <p:cNvPr id="2" name="文本框 1"/>
          <p:cNvSpPr txBox="1"/>
          <p:nvPr/>
        </p:nvSpPr>
        <p:spPr>
          <a:xfrm>
            <a:off x="4891633" y="6208088"/>
            <a:ext cx="1928733" cy="369332"/>
          </a:xfrm>
          <a:prstGeom prst="rect">
            <a:avLst/>
          </a:prstGeom>
          <a:noFill/>
        </p:spPr>
        <p:txBody>
          <a:bodyPr wrap="none" rtlCol="0">
            <a:spAutoFit/>
          </a:bodyPr>
          <a:lstStyle/>
          <a:p>
            <a:r>
              <a:rPr lang="zh-CN" altLang="en-US" dirty="0"/>
              <a:t>风</a:t>
            </a:r>
            <a:r>
              <a:rPr lang="en-US" altLang="zh-CN" dirty="0"/>
              <a:t>29-14</a:t>
            </a:r>
            <a:r>
              <a:rPr lang="zh-CN" altLang="en-US" dirty="0"/>
              <a:t>井孔一段</a:t>
            </a:r>
          </a:p>
        </p:txBody>
      </p:sp>
      <mc:AlternateContent xmlns:mc="http://schemas.openxmlformats.org/markup-compatibility/2006" xmlns:a14="http://schemas.microsoft.com/office/drawing/2010/main">
        <mc:Choice Requires="a14">
          <p:sp>
            <p:nvSpPr>
              <p:cNvPr id="16" name="文本框 15"/>
              <p:cNvSpPr txBox="1"/>
              <p:nvPr/>
            </p:nvSpPr>
            <p:spPr>
              <a:xfrm>
                <a:off x="9550787" y="183316"/>
                <a:ext cx="2277527" cy="727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𝑆</m:t>
                          </m:r>
                        </m:e>
                        <m:sub>
                          <m:r>
                            <m:rPr>
                              <m:sty m:val="p"/>
                            </m:rPr>
                            <a:rPr lang="en-US" altLang="zh-CN" sz="1600" i="1">
                              <a:latin typeface="Cambria Math" panose="02040503050406030204" pitchFamily="18" charset="0"/>
                            </a:rPr>
                            <m:t>o</m:t>
                          </m:r>
                        </m:sub>
                      </m:sSub>
                      <m:r>
                        <a:rPr lang="en-US" altLang="zh-CN" sz="1600"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m:t>
                      </m:r>
                      <m:rad>
                        <m:radPr>
                          <m:ctrlPr>
                            <a:rPr lang="en-US" altLang="zh-CN" sz="1600" i="1" dirty="0" smtClean="0">
                              <a:latin typeface="Cambria Math" panose="02040503050406030204" pitchFamily="18" charset="0"/>
                              <a:ea typeface="Cambria Math" panose="02040503050406030204" pitchFamily="18" charset="0"/>
                            </a:rPr>
                          </m:ctrlPr>
                        </m:radPr>
                        <m:deg>
                          <m:r>
                            <m:rPr>
                              <m:brk m:alnAt="7"/>
                            </m:rPr>
                            <a:rPr lang="en-US" altLang="zh-CN" sz="1600" b="0" i="1" dirty="0" smtClean="0">
                              <a:latin typeface="Cambria Math" panose="02040503050406030204" pitchFamily="18" charset="0"/>
                              <a:ea typeface="Cambria Math" panose="02040503050406030204" pitchFamily="18" charset="0"/>
                            </a:rPr>
                            <m:t>𝑛</m:t>
                          </m:r>
                        </m:deg>
                        <m:e>
                          <m:f>
                            <m:fPr>
                              <m:ctrlPr>
                                <a:rPr lang="en-US" altLang="zh-CN" sz="1600" i="1" dirty="0" smtClean="0">
                                  <a:latin typeface="Cambria Math" panose="02040503050406030204" pitchFamily="18" charset="0"/>
                                  <a:ea typeface="Cambria Math" panose="02040503050406030204" pitchFamily="18" charset="0"/>
                                </a:rPr>
                              </m:ctrlPr>
                            </m:fPr>
                            <m:num>
                              <m:r>
                                <a:rPr lang="en-US" altLang="zh-CN" sz="1600" b="0" i="1" dirty="0" smtClean="0">
                                  <a:latin typeface="Cambria Math" panose="02040503050406030204" pitchFamily="18" charset="0"/>
                                  <a:ea typeface="Cambria Math" panose="02040503050406030204" pitchFamily="18" charset="0"/>
                                </a:rPr>
                                <m:t>𝑎</m:t>
                              </m:r>
                              <m:r>
                                <a:rPr lang="en-US" altLang="zh-CN" sz="1600" b="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𝑏</m:t>
                              </m:r>
                              <m:r>
                                <a:rPr lang="en-US" altLang="zh-CN" sz="1600" b="0" i="1" dirty="0" smtClean="0">
                                  <a:latin typeface="Cambria Math" panose="02040503050406030204" pitchFamily="18" charset="0"/>
                                  <a:ea typeface="Cambria Math" panose="02040503050406030204" pitchFamily="18" charset="0"/>
                                </a:rPr>
                                <m:t>∙</m:t>
                              </m:r>
                              <m:sSub>
                                <m:sSubPr>
                                  <m:ctrlPr>
                                    <a:rPr lang="en-US" altLang="zh-CN" sz="1600" b="0" i="1" dirty="0" smtClean="0">
                                      <a:solidFill>
                                        <a:schemeClr val="tx1"/>
                                      </a:solidFill>
                                      <a:latin typeface="Cambria Math" panose="02040503050406030204" pitchFamily="18" charset="0"/>
                                      <a:ea typeface="Cambria Math" panose="02040503050406030204" pitchFamily="18" charset="0"/>
                                    </a:rPr>
                                  </m:ctrlPr>
                                </m:sSubPr>
                                <m:e>
                                  <m:r>
                                    <a:rPr lang="en-US" altLang="zh-CN" sz="1600" b="0" i="1" dirty="0" smtClean="0">
                                      <a:solidFill>
                                        <a:schemeClr val="tx1"/>
                                      </a:solidFill>
                                      <a:latin typeface="Cambria Math" panose="02040503050406030204" pitchFamily="18" charset="0"/>
                                      <a:ea typeface="Cambria Math" panose="02040503050406030204" pitchFamily="18" charset="0"/>
                                    </a:rPr>
                                    <m:t>𝑅</m:t>
                                  </m:r>
                                </m:e>
                                <m:sub>
                                  <m:r>
                                    <a:rPr lang="en-US" altLang="zh-CN" sz="1600" b="0" i="1" dirty="0" smtClean="0">
                                      <a:solidFill>
                                        <a:schemeClr val="tx1"/>
                                      </a:solidFill>
                                      <a:latin typeface="Cambria Math" panose="02040503050406030204" pitchFamily="18" charset="0"/>
                                      <a:ea typeface="Cambria Math" panose="02040503050406030204" pitchFamily="18" charset="0"/>
                                    </a:rPr>
                                    <m:t>𝑤</m:t>
                                  </m:r>
                                </m:sub>
                              </m:sSub>
                            </m:num>
                            <m:den>
                              <m:sSup>
                                <m:sSupPr>
                                  <m:ctrlPr>
                                    <a:rPr lang="en-US" altLang="zh-CN" sz="1600" i="1" dirty="0" smtClean="0">
                                      <a:latin typeface="Cambria Math" panose="02040503050406030204" pitchFamily="18" charset="0"/>
                                      <a:ea typeface="Cambria Math" panose="02040503050406030204" pitchFamily="18" charset="0"/>
                                    </a:rPr>
                                  </m:ctrlPr>
                                </m:sSupPr>
                                <m:e>
                                  <m:r>
                                    <a:rPr lang="en-US" altLang="zh-CN" sz="1600" i="1" dirty="0" smtClean="0">
                                      <a:latin typeface="Cambria Math" panose="02040503050406030204" pitchFamily="18" charset="0"/>
                                      <a:ea typeface="Cambria Math" panose="02040503050406030204" pitchFamily="18" charset="0"/>
                                    </a:rPr>
                                    <m:t>∅</m:t>
                                  </m:r>
                                </m:e>
                                <m:sup>
                                  <m:r>
                                    <a:rPr lang="en-US" altLang="zh-CN" sz="1600" b="0" i="1" dirty="0" smtClean="0">
                                      <a:latin typeface="Cambria Math" panose="02040503050406030204" pitchFamily="18" charset="0"/>
                                      <a:ea typeface="Cambria Math" panose="02040503050406030204" pitchFamily="18" charset="0"/>
                                    </a:rPr>
                                    <m:t>𝑚</m:t>
                                  </m:r>
                                </m:sup>
                              </m:sSup>
                              <m:r>
                                <a:rPr lang="en-US" altLang="zh-CN" sz="1600" i="1" dirty="0" smtClean="0">
                                  <a:latin typeface="Cambria Math" panose="02040503050406030204" pitchFamily="18" charset="0"/>
                                  <a:ea typeface="Cambria Math" panose="02040503050406030204" pitchFamily="18" charset="0"/>
                                </a:rPr>
                                <m:t>∙</m:t>
                              </m:r>
                              <m:sSub>
                                <m:sSubPr>
                                  <m:ctrlPr>
                                    <a:rPr lang="en-US" altLang="zh-CN" sz="1600" i="1" dirty="0" smtClean="0">
                                      <a:solidFill>
                                        <a:schemeClr val="tx1"/>
                                      </a:solidFill>
                                      <a:latin typeface="Cambria Math" panose="02040503050406030204" pitchFamily="18" charset="0"/>
                                      <a:ea typeface="Cambria Math" panose="02040503050406030204" pitchFamily="18" charset="0"/>
                                    </a:rPr>
                                  </m:ctrlPr>
                                </m:sSubPr>
                                <m:e>
                                  <m:r>
                                    <a:rPr lang="en-US" altLang="zh-CN" sz="1600" b="0" i="1" dirty="0" smtClean="0">
                                      <a:solidFill>
                                        <a:schemeClr val="tx1"/>
                                      </a:solidFill>
                                      <a:latin typeface="Cambria Math" panose="02040503050406030204" pitchFamily="18" charset="0"/>
                                      <a:ea typeface="Cambria Math" panose="02040503050406030204" pitchFamily="18" charset="0"/>
                                    </a:rPr>
                                    <m:t>𝑅</m:t>
                                  </m:r>
                                </m:e>
                                <m:sub>
                                  <m:r>
                                    <a:rPr lang="en-US" altLang="zh-CN" sz="1600" b="0" i="1" dirty="0" smtClean="0">
                                      <a:solidFill>
                                        <a:schemeClr val="tx1"/>
                                      </a:solidFill>
                                      <a:latin typeface="Cambria Math" panose="02040503050406030204" pitchFamily="18" charset="0"/>
                                      <a:ea typeface="Cambria Math" panose="02040503050406030204" pitchFamily="18" charset="0"/>
                                    </a:rPr>
                                    <m:t>𝑡</m:t>
                                  </m:r>
                                </m:sub>
                              </m:sSub>
                            </m:den>
                          </m:f>
                        </m:e>
                      </m:rad>
                    </m:oMath>
                  </m:oMathPara>
                </a14:m>
                <a:endParaRPr lang="zh-CN" altLang="en-US" sz="160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9550787" y="183316"/>
                <a:ext cx="2277527" cy="727507"/>
              </a:xfrm>
              <a:prstGeom prst="rect">
                <a:avLst/>
              </a:prstGeom>
              <a:blipFill rotWithShape="1">
                <a:blip r:embed="rId3"/>
                <a:stretch>
                  <a:fillRect l="-17" t="-60" r="7" b="32"/>
                </a:stretch>
              </a:blipFill>
            </p:spPr>
            <p:txBody>
              <a:bodyPr/>
              <a:lstStyle/>
              <a:p>
                <a:r>
                  <a:rPr lang="zh-CN" altLang="en-US">
                    <a:noFill/>
                  </a:rPr>
                  <a:t> </a:t>
                </a:r>
                <a:endParaRPr lang="zh-CN" altLang="en-US">
                  <a:noFill/>
                </a:endParaRPr>
              </a:p>
            </p:txBody>
          </p:sp>
        </mc:Fallback>
      </mc:AlternateContent>
      <p:sp>
        <p:nvSpPr>
          <p:cNvPr id="17" name="文本框 16"/>
          <p:cNvSpPr txBox="1"/>
          <p:nvPr/>
        </p:nvSpPr>
        <p:spPr>
          <a:xfrm>
            <a:off x="360789" y="1120874"/>
            <a:ext cx="11667840" cy="406971"/>
          </a:xfrm>
          <a:prstGeom prst="rect">
            <a:avLst/>
          </a:prstGeom>
          <a:noFill/>
        </p:spPr>
        <p:txBody>
          <a:bodyPr wrap="square">
            <a:spAutoFit/>
          </a:bodyPr>
          <a:lstStyle/>
          <a:p>
            <a:pPr indent="452755" eaLnBrk="0" fontAlgn="auto" hangingPunct="0">
              <a:lnSpc>
                <a:spcPct val="125000"/>
              </a:lnSpc>
              <a:spcAft>
                <a:spcPts val="0"/>
              </a:spcAft>
              <a:buNone/>
              <a:defRPr/>
            </a:pPr>
            <a:r>
              <a:rPr lang="zh-CN" altLang="en-US" b="1" dirty="0">
                <a:latin typeface="微软雅黑" panose="020B0503020204020204" pitchFamily="34" charset="-122"/>
                <a:ea typeface="微软雅黑" panose="020B0503020204020204" pitchFamily="34" charset="-122"/>
              </a:rPr>
              <a:t>同套地层中，地层水电阻率基本一致条件下，孔隙度和地层电阻率越高，计算的含油饱和度越高。</a:t>
            </a:r>
            <a:endParaRPr lang="en-US" altLang="zh-CN"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rot="16200000">
            <a:off x="4012438" y="-1631508"/>
            <a:ext cx="4273056" cy="11406136"/>
          </a:xfrm>
          <a:prstGeom prst="rect">
            <a:avLst/>
          </a:prstGeom>
        </p:spPr>
      </p:pic>
      <p:sp>
        <p:nvSpPr>
          <p:cNvPr id="6" name="文本框 5"/>
          <p:cNvSpPr txBox="1"/>
          <p:nvPr/>
        </p:nvSpPr>
        <p:spPr>
          <a:xfrm>
            <a:off x="11047005" y="3250932"/>
            <a:ext cx="805029" cy="430887"/>
          </a:xfrm>
          <a:prstGeom prst="rect">
            <a:avLst/>
          </a:prstGeom>
          <a:noFill/>
        </p:spPr>
        <p:txBody>
          <a:bodyPr wrap="none" rtlCol="0">
            <a:spAutoFit/>
          </a:bodyPr>
          <a:lstStyle/>
          <a:p>
            <a:r>
              <a:rPr lang="zh-CN" altLang="en-US" sz="1050" b="1" dirty="0">
                <a:solidFill>
                  <a:srgbClr val="0000FF"/>
                </a:solidFill>
                <a:latin typeface="微软雅黑" panose="020B0503020204020204" pitchFamily="34" charset="-122"/>
                <a:ea typeface="微软雅黑" panose="020B0503020204020204" pitchFamily="34" charset="-122"/>
              </a:rPr>
              <a:t>水层：</a:t>
            </a:r>
            <a:endParaRPr lang="en-US" altLang="zh-CN" sz="1050" b="1" dirty="0">
              <a:solidFill>
                <a:srgbClr val="0000FF"/>
              </a:solidFill>
              <a:latin typeface="微软雅黑" panose="020B0503020204020204" pitchFamily="34" charset="-122"/>
              <a:ea typeface="微软雅黑" panose="020B0503020204020204" pitchFamily="34" charset="-122"/>
            </a:endParaRPr>
          </a:p>
          <a:p>
            <a:r>
              <a:rPr lang="en-US" altLang="zh-CN" sz="1050" b="1" dirty="0" err="1">
                <a:solidFill>
                  <a:srgbClr val="0000FF"/>
                </a:solidFill>
                <a:latin typeface="微软雅黑" panose="020B0503020204020204" pitchFamily="34" charset="-122"/>
                <a:ea typeface="微软雅黑" panose="020B0503020204020204" pitchFamily="34" charset="-122"/>
              </a:rPr>
              <a:t>Rwa</a:t>
            </a:r>
            <a:r>
              <a:rPr lang="en-US" altLang="zh-CN" sz="1050" b="1" dirty="0">
                <a:solidFill>
                  <a:srgbClr val="0000FF"/>
                </a:solidFill>
                <a:latin typeface="微软雅黑" panose="020B0503020204020204" pitchFamily="34" charset="-122"/>
                <a:ea typeface="微软雅黑" panose="020B0503020204020204" pitchFamily="34" charset="-122"/>
              </a:rPr>
              <a:t>=0.1</a:t>
            </a:r>
            <a:endParaRPr lang="zh-CN" altLang="en-US" sz="1050" b="1" dirty="0">
              <a:solidFill>
                <a:srgbClr val="0000F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907564" y="3250932"/>
            <a:ext cx="889987" cy="430887"/>
          </a:xfrm>
          <a:prstGeom prst="rect">
            <a:avLst/>
          </a:prstGeom>
          <a:noFill/>
        </p:spPr>
        <p:txBody>
          <a:bodyPr wrap="none" rtlCol="0">
            <a:spAutoFit/>
          </a:bodyPr>
          <a:lstStyle/>
          <a:p>
            <a:r>
              <a:rPr lang="zh-CN" altLang="en-US" sz="1050" b="1" dirty="0">
                <a:solidFill>
                  <a:srgbClr val="9933FF"/>
                </a:solidFill>
                <a:latin typeface="微软雅黑" panose="020B0503020204020204" pitchFamily="34" charset="-122"/>
                <a:ea typeface="微软雅黑" panose="020B0503020204020204" pitchFamily="34" charset="-122"/>
              </a:rPr>
              <a:t>含油水层：</a:t>
            </a:r>
            <a:endParaRPr lang="en-US" altLang="zh-CN" sz="1050" b="1" dirty="0">
              <a:solidFill>
                <a:srgbClr val="9933FF"/>
              </a:solidFill>
              <a:latin typeface="微软雅黑" panose="020B0503020204020204" pitchFamily="34" charset="-122"/>
              <a:ea typeface="微软雅黑" panose="020B0503020204020204" pitchFamily="34" charset="-122"/>
            </a:endParaRPr>
          </a:p>
          <a:p>
            <a:r>
              <a:rPr lang="en-US" altLang="zh-CN" sz="1050" b="1" dirty="0" err="1">
                <a:solidFill>
                  <a:srgbClr val="9933FF"/>
                </a:solidFill>
                <a:latin typeface="微软雅黑" panose="020B0503020204020204" pitchFamily="34" charset="-122"/>
                <a:ea typeface="微软雅黑" panose="020B0503020204020204" pitchFamily="34" charset="-122"/>
              </a:rPr>
              <a:t>Rwa</a:t>
            </a:r>
            <a:r>
              <a:rPr lang="en-US" altLang="zh-CN" sz="1050" b="1" dirty="0">
                <a:solidFill>
                  <a:srgbClr val="9933FF"/>
                </a:solidFill>
                <a:latin typeface="微软雅黑" panose="020B0503020204020204" pitchFamily="34" charset="-122"/>
                <a:ea typeface="微软雅黑" panose="020B0503020204020204" pitchFamily="34" charset="-122"/>
              </a:rPr>
              <a:t>=0.1</a:t>
            </a:r>
            <a:endParaRPr lang="zh-CN" altLang="en-US" sz="1050" b="1" dirty="0">
              <a:solidFill>
                <a:srgbClr val="9933FF"/>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435990" y="3242140"/>
            <a:ext cx="891591" cy="430887"/>
          </a:xfrm>
          <a:prstGeom prst="rect">
            <a:avLst/>
          </a:prstGeom>
          <a:noFill/>
        </p:spPr>
        <p:txBody>
          <a:bodyPr wrap="none" rtlCol="0">
            <a:spAutoFit/>
          </a:bodyPr>
          <a:lstStyle/>
          <a:p>
            <a:r>
              <a:rPr lang="zh-CN" altLang="en-US" sz="1050" b="1" dirty="0">
                <a:solidFill>
                  <a:srgbClr val="00B050"/>
                </a:solidFill>
                <a:latin typeface="微软雅黑" panose="020B0503020204020204" pitchFamily="34" charset="-122"/>
                <a:ea typeface="微软雅黑" panose="020B0503020204020204" pitchFamily="34" charset="-122"/>
              </a:rPr>
              <a:t>水淹层：</a:t>
            </a:r>
            <a:endParaRPr lang="en-US" altLang="zh-CN" sz="1050" b="1" dirty="0">
              <a:solidFill>
                <a:srgbClr val="00B050"/>
              </a:solidFill>
              <a:latin typeface="微软雅黑" panose="020B0503020204020204" pitchFamily="34" charset="-122"/>
              <a:ea typeface="微软雅黑" panose="020B0503020204020204" pitchFamily="34" charset="-122"/>
            </a:endParaRPr>
          </a:p>
          <a:p>
            <a:r>
              <a:rPr lang="en-US" altLang="zh-CN" sz="1050" b="1" dirty="0" err="1">
                <a:solidFill>
                  <a:srgbClr val="00B050"/>
                </a:solidFill>
                <a:latin typeface="微软雅黑" panose="020B0503020204020204" pitchFamily="34" charset="-122"/>
                <a:ea typeface="微软雅黑" panose="020B0503020204020204" pitchFamily="34" charset="-122"/>
              </a:rPr>
              <a:t>Rwa</a:t>
            </a:r>
            <a:r>
              <a:rPr lang="en-US" altLang="zh-CN" sz="1050" b="1" dirty="0">
                <a:solidFill>
                  <a:srgbClr val="00B050"/>
                </a:solidFill>
                <a:latin typeface="微软雅黑" panose="020B0503020204020204" pitchFamily="34" charset="-122"/>
                <a:ea typeface="微软雅黑" panose="020B0503020204020204" pitchFamily="34" charset="-122"/>
              </a:rPr>
              <a:t>=0.45</a:t>
            </a:r>
            <a:endParaRPr lang="zh-CN" altLang="en-US" sz="1050" b="1" dirty="0">
              <a:solidFill>
                <a:srgbClr val="00B05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339943" y="3213554"/>
            <a:ext cx="780983" cy="415498"/>
          </a:xfrm>
          <a:prstGeom prst="rect">
            <a:avLst/>
          </a:prstGeom>
          <a:noFill/>
        </p:spPr>
        <p:txBody>
          <a:bodyPr wrap="none" rtlCol="0">
            <a:spAutoFit/>
          </a:bodyPr>
          <a:lstStyle/>
          <a:p>
            <a:r>
              <a:rPr lang="zh-CN" altLang="en-US" sz="1050" b="1" dirty="0">
                <a:solidFill>
                  <a:srgbClr val="C00000"/>
                </a:solidFill>
                <a:latin typeface="微软雅黑" panose="020B0503020204020204" pitchFamily="34" charset="-122"/>
                <a:ea typeface="微软雅黑" panose="020B0503020204020204" pitchFamily="34" charset="-122"/>
              </a:rPr>
              <a:t>好油层：</a:t>
            </a:r>
            <a:endParaRPr lang="en-US" altLang="zh-CN" sz="1050" b="1" dirty="0">
              <a:solidFill>
                <a:srgbClr val="C00000"/>
              </a:solidFill>
              <a:latin typeface="微软雅黑" panose="020B0503020204020204" pitchFamily="34" charset="-122"/>
              <a:ea typeface="微软雅黑" panose="020B0503020204020204" pitchFamily="34" charset="-122"/>
            </a:endParaRPr>
          </a:p>
          <a:p>
            <a:r>
              <a:rPr lang="en-US" altLang="zh-CN" sz="1050" b="1" dirty="0" err="1">
                <a:solidFill>
                  <a:srgbClr val="C00000"/>
                </a:solidFill>
                <a:latin typeface="微软雅黑" panose="020B0503020204020204" pitchFamily="34" charset="-122"/>
                <a:ea typeface="微软雅黑" panose="020B0503020204020204" pitchFamily="34" charset="-122"/>
              </a:rPr>
              <a:t>Rwa</a:t>
            </a:r>
            <a:r>
              <a:rPr lang="en-US" altLang="zh-CN" sz="1050" b="1" dirty="0">
                <a:solidFill>
                  <a:srgbClr val="C00000"/>
                </a:solidFill>
                <a:latin typeface="微软雅黑" panose="020B0503020204020204" pitchFamily="34" charset="-122"/>
                <a:ea typeface="微软雅黑" panose="020B0503020204020204" pitchFamily="34" charset="-122"/>
              </a:rPr>
              <a:t>=1.5</a:t>
            </a:r>
            <a:endParaRPr lang="zh-CN" altLang="en-US" sz="1050" b="1" dirty="0">
              <a:solidFill>
                <a:srgbClr val="C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2996850" y="3230043"/>
            <a:ext cx="1127232" cy="415498"/>
          </a:xfrm>
          <a:prstGeom prst="rect">
            <a:avLst/>
          </a:prstGeom>
          <a:noFill/>
        </p:spPr>
        <p:txBody>
          <a:bodyPr wrap="none" rtlCol="0">
            <a:spAutoFit/>
          </a:bodyPr>
          <a:lstStyle/>
          <a:p>
            <a:r>
              <a:rPr lang="zh-CN" altLang="en-US" sz="1050" b="1" dirty="0">
                <a:solidFill>
                  <a:srgbClr val="C00000"/>
                </a:solidFill>
                <a:latin typeface="微软雅黑" panose="020B0503020204020204" pitchFamily="34" charset="-122"/>
                <a:ea typeface="微软雅黑" panose="020B0503020204020204" pitchFamily="34" charset="-122"/>
              </a:rPr>
              <a:t>岩性细的油层：</a:t>
            </a:r>
            <a:endParaRPr lang="en-US" altLang="zh-CN" sz="1050" b="1" dirty="0">
              <a:solidFill>
                <a:srgbClr val="C00000"/>
              </a:solidFill>
              <a:latin typeface="微软雅黑" panose="020B0503020204020204" pitchFamily="34" charset="-122"/>
              <a:ea typeface="微软雅黑" panose="020B0503020204020204" pitchFamily="34" charset="-122"/>
            </a:endParaRPr>
          </a:p>
          <a:p>
            <a:r>
              <a:rPr lang="en-US" altLang="zh-CN" sz="1050" b="1" dirty="0" err="1">
                <a:solidFill>
                  <a:srgbClr val="C00000"/>
                </a:solidFill>
                <a:latin typeface="微软雅黑" panose="020B0503020204020204" pitchFamily="34" charset="-122"/>
                <a:ea typeface="微软雅黑" panose="020B0503020204020204" pitchFamily="34" charset="-122"/>
              </a:rPr>
              <a:t>Rwa</a:t>
            </a:r>
            <a:r>
              <a:rPr lang="en-US" altLang="zh-CN" sz="1050" b="1" dirty="0">
                <a:solidFill>
                  <a:srgbClr val="C00000"/>
                </a:solidFill>
                <a:latin typeface="微软雅黑" panose="020B0503020204020204" pitchFamily="34" charset="-122"/>
                <a:ea typeface="微软雅黑" panose="020B0503020204020204" pitchFamily="34" charset="-122"/>
              </a:rPr>
              <a:t>=0.3</a:t>
            </a:r>
            <a:endParaRPr lang="zh-CN" altLang="en-US" sz="1050" b="1" dirty="0">
              <a:solidFill>
                <a:srgbClr val="C0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955151" y="3221251"/>
            <a:ext cx="1127232" cy="415498"/>
          </a:xfrm>
          <a:prstGeom prst="rect">
            <a:avLst/>
          </a:prstGeom>
          <a:noFill/>
        </p:spPr>
        <p:txBody>
          <a:bodyPr wrap="none" rtlCol="0">
            <a:spAutoFit/>
          </a:bodyPr>
          <a:lstStyle/>
          <a:p>
            <a:r>
              <a:rPr lang="zh-CN" altLang="en-US" sz="1050" b="1" dirty="0">
                <a:solidFill>
                  <a:srgbClr val="C00000"/>
                </a:solidFill>
                <a:latin typeface="微软雅黑" panose="020B0503020204020204" pitchFamily="34" charset="-122"/>
                <a:ea typeface="微软雅黑" panose="020B0503020204020204" pitchFamily="34" charset="-122"/>
              </a:rPr>
              <a:t>物性差的油层：</a:t>
            </a:r>
            <a:endParaRPr lang="en-US" altLang="zh-CN" sz="1050" b="1" dirty="0">
              <a:solidFill>
                <a:srgbClr val="C00000"/>
              </a:solidFill>
              <a:latin typeface="微软雅黑" panose="020B0503020204020204" pitchFamily="34" charset="-122"/>
              <a:ea typeface="微软雅黑" panose="020B0503020204020204" pitchFamily="34" charset="-122"/>
            </a:endParaRPr>
          </a:p>
          <a:p>
            <a:r>
              <a:rPr lang="en-US" altLang="zh-CN" sz="1050" b="1" dirty="0" err="1">
                <a:solidFill>
                  <a:srgbClr val="C00000"/>
                </a:solidFill>
                <a:latin typeface="微软雅黑" panose="020B0503020204020204" pitchFamily="34" charset="-122"/>
                <a:ea typeface="微软雅黑" panose="020B0503020204020204" pitchFamily="34" charset="-122"/>
              </a:rPr>
              <a:t>Rwa</a:t>
            </a:r>
            <a:r>
              <a:rPr lang="en-US" altLang="zh-CN" sz="1050" b="1" dirty="0">
                <a:solidFill>
                  <a:srgbClr val="C00000"/>
                </a:solidFill>
                <a:latin typeface="微软雅黑" panose="020B0503020204020204" pitchFamily="34" charset="-122"/>
                <a:ea typeface="微软雅黑" panose="020B0503020204020204" pitchFamily="34" charset="-122"/>
              </a:rPr>
              <a:t>=0.45</a:t>
            </a:r>
            <a:endParaRPr lang="zh-CN" altLang="en-US" sz="1050" b="1" dirty="0">
              <a:solidFill>
                <a:srgbClr val="C00000"/>
              </a:solidFill>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flipH="1">
            <a:off x="4124082" y="3636749"/>
            <a:ext cx="166564" cy="3285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a:off x="3413706" y="3611468"/>
            <a:ext cx="0" cy="3538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29"/>
          <p:cNvSpPr txBox="1"/>
          <p:nvPr/>
        </p:nvSpPr>
        <p:spPr>
          <a:xfrm>
            <a:off x="1463946" y="2665990"/>
            <a:ext cx="774571" cy="261610"/>
          </a:xfrm>
          <a:prstGeom prst="rect">
            <a:avLst/>
          </a:prstGeom>
          <a:noFill/>
        </p:spPr>
        <p:txBody>
          <a:bodyPr wrap="none" rtlCol="0">
            <a:spAutoFit/>
          </a:bodyPr>
          <a:lstStyle/>
          <a:p>
            <a:r>
              <a:rPr lang="en-US" altLang="zh-CN" sz="1100" b="1" dirty="0">
                <a:solidFill>
                  <a:srgbClr val="C00000"/>
                </a:solidFill>
                <a:latin typeface="微软雅黑" panose="020B0503020204020204" pitchFamily="34" charset="-122"/>
                <a:ea typeface="微软雅黑" panose="020B0503020204020204" pitchFamily="34" charset="-122"/>
              </a:rPr>
              <a:t>So=72%</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3028498" y="2671570"/>
            <a:ext cx="774571" cy="261610"/>
          </a:xfrm>
          <a:prstGeom prst="rect">
            <a:avLst/>
          </a:prstGeom>
          <a:noFill/>
        </p:spPr>
        <p:txBody>
          <a:bodyPr wrap="none" rtlCol="0">
            <a:spAutoFit/>
          </a:bodyPr>
          <a:lstStyle/>
          <a:p>
            <a:r>
              <a:rPr lang="en-US" altLang="zh-CN" sz="1100" b="1" dirty="0">
                <a:solidFill>
                  <a:srgbClr val="C00000"/>
                </a:solidFill>
                <a:latin typeface="微软雅黑" panose="020B0503020204020204" pitchFamily="34" charset="-122"/>
                <a:ea typeface="微软雅黑" panose="020B0503020204020204" pitchFamily="34" charset="-122"/>
              </a:rPr>
              <a:t>So=44%</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3823272" y="2667217"/>
            <a:ext cx="774571" cy="261610"/>
          </a:xfrm>
          <a:prstGeom prst="rect">
            <a:avLst/>
          </a:prstGeom>
          <a:noFill/>
        </p:spPr>
        <p:txBody>
          <a:bodyPr wrap="none" rtlCol="0">
            <a:spAutoFit/>
          </a:bodyPr>
          <a:lstStyle/>
          <a:p>
            <a:r>
              <a:rPr lang="en-US" altLang="zh-CN" sz="1100" b="1" dirty="0">
                <a:solidFill>
                  <a:srgbClr val="C00000"/>
                </a:solidFill>
                <a:latin typeface="微软雅黑" panose="020B0503020204020204" pitchFamily="34" charset="-122"/>
                <a:ea typeface="微软雅黑" panose="020B0503020204020204" pitchFamily="34" charset="-122"/>
              </a:rPr>
              <a:t>So=58%</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6453095" y="2712024"/>
            <a:ext cx="774571" cy="261610"/>
          </a:xfrm>
          <a:prstGeom prst="rect">
            <a:avLst/>
          </a:prstGeom>
          <a:noFill/>
        </p:spPr>
        <p:txBody>
          <a:bodyPr wrap="none" rtlCol="0">
            <a:spAutoFit/>
          </a:bodyPr>
          <a:lstStyle/>
          <a:p>
            <a:r>
              <a:rPr lang="en-US" altLang="zh-CN" sz="1100" b="1" dirty="0">
                <a:solidFill>
                  <a:srgbClr val="00B050"/>
                </a:solidFill>
                <a:latin typeface="微软雅黑" panose="020B0503020204020204" pitchFamily="34" charset="-122"/>
                <a:ea typeface="微软雅黑" panose="020B0503020204020204" pitchFamily="34" charset="-122"/>
              </a:rPr>
              <a:t>So=58%</a:t>
            </a:r>
            <a:endParaRPr lang="zh-CN" altLang="en-US" sz="1100" b="1" dirty="0">
              <a:solidFill>
                <a:srgbClr val="00B050"/>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8776216" y="2719727"/>
            <a:ext cx="774571" cy="261610"/>
          </a:xfrm>
          <a:prstGeom prst="rect">
            <a:avLst/>
          </a:prstGeom>
          <a:noFill/>
        </p:spPr>
        <p:txBody>
          <a:bodyPr wrap="none" rtlCol="0">
            <a:spAutoFit/>
          </a:bodyPr>
          <a:lstStyle/>
          <a:p>
            <a:r>
              <a:rPr lang="en-US" altLang="zh-CN" sz="1100" b="1" dirty="0">
                <a:solidFill>
                  <a:srgbClr val="9933FF"/>
                </a:solidFill>
                <a:latin typeface="微软雅黑" panose="020B0503020204020204" pitchFamily="34" charset="-122"/>
                <a:ea typeface="微软雅黑" panose="020B0503020204020204" pitchFamily="34" charset="-122"/>
              </a:rPr>
              <a:t>So=12%</a:t>
            </a:r>
            <a:endParaRPr lang="zh-CN" altLang="en-US" sz="1100" b="1" dirty="0">
              <a:solidFill>
                <a:srgbClr val="9933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5F8ACFD1-87B4-ABB0-9FD5-69C89443DDDF}"/>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p:sp>
        <p:nvSpPr>
          <p:cNvPr id="3" name="文本框 2">
            <a:extLst>
              <a:ext uri="{FF2B5EF4-FFF2-40B4-BE49-F238E27FC236}">
                <a16:creationId xmlns:a16="http://schemas.microsoft.com/office/drawing/2014/main" id="{9580D40C-F7DF-489F-C15F-B60CEF3B0716}"/>
              </a:ext>
            </a:extLst>
          </p:cNvPr>
          <p:cNvSpPr txBox="1"/>
          <p:nvPr/>
        </p:nvSpPr>
        <p:spPr>
          <a:xfrm>
            <a:off x="3248337" y="1141851"/>
            <a:ext cx="1005403" cy="369332"/>
          </a:xfrm>
          <a:prstGeom prst="rect">
            <a:avLst/>
          </a:prstGeom>
          <a:noFill/>
        </p:spPr>
        <p:txBody>
          <a:bodyPr wrap="none" rtlCol="0">
            <a:spAutoFit/>
          </a:bodyPr>
          <a:lstStyle/>
          <a:p>
            <a:r>
              <a:rPr lang="zh-CN" altLang="en-US" dirty="0"/>
              <a:t>官</a:t>
            </a:r>
            <a:r>
              <a:rPr lang="en-US" altLang="zh-CN" dirty="0"/>
              <a:t>32-33</a:t>
            </a:r>
            <a:endParaRPr lang="zh-CN" altLang="en-US" dirty="0"/>
          </a:p>
        </p:txBody>
      </p:sp>
      <p:pic>
        <p:nvPicPr>
          <p:cNvPr id="14" name="图片 13">
            <a:extLst>
              <a:ext uri="{FF2B5EF4-FFF2-40B4-BE49-F238E27FC236}">
                <a16:creationId xmlns:a16="http://schemas.microsoft.com/office/drawing/2014/main" id="{2A35460F-6F9E-6914-FDBC-A260A79BCFD7}"/>
              </a:ext>
            </a:extLst>
          </p:cNvPr>
          <p:cNvPicPr>
            <a:picLocks noChangeAspect="1"/>
          </p:cNvPicPr>
          <p:nvPr/>
        </p:nvPicPr>
        <p:blipFill>
          <a:blip r:embed="rId2"/>
          <a:stretch>
            <a:fillRect/>
          </a:stretch>
        </p:blipFill>
        <p:spPr>
          <a:xfrm>
            <a:off x="903376" y="1584251"/>
            <a:ext cx="5002170" cy="4752754"/>
          </a:xfrm>
          <a:prstGeom prst="rect">
            <a:avLst/>
          </a:prstGeom>
        </p:spPr>
      </p:pic>
      <p:pic>
        <p:nvPicPr>
          <p:cNvPr id="16" name="图片 15">
            <a:extLst>
              <a:ext uri="{FF2B5EF4-FFF2-40B4-BE49-F238E27FC236}">
                <a16:creationId xmlns:a16="http://schemas.microsoft.com/office/drawing/2014/main" id="{6A8C797C-C0EA-1DCB-F784-A41483EC25E0}"/>
              </a:ext>
            </a:extLst>
          </p:cNvPr>
          <p:cNvPicPr>
            <a:picLocks noChangeAspect="1"/>
          </p:cNvPicPr>
          <p:nvPr/>
        </p:nvPicPr>
        <p:blipFill>
          <a:blip r:embed="rId3"/>
          <a:stretch>
            <a:fillRect/>
          </a:stretch>
        </p:blipFill>
        <p:spPr>
          <a:xfrm>
            <a:off x="6599681" y="1584251"/>
            <a:ext cx="5002170" cy="4752754"/>
          </a:xfrm>
          <a:prstGeom prst="rect">
            <a:avLst/>
          </a:prstGeom>
        </p:spPr>
      </p:pic>
      <p:sp>
        <p:nvSpPr>
          <p:cNvPr id="17" name="文本框 16">
            <a:extLst>
              <a:ext uri="{FF2B5EF4-FFF2-40B4-BE49-F238E27FC236}">
                <a16:creationId xmlns:a16="http://schemas.microsoft.com/office/drawing/2014/main" id="{E3DA2697-8E4F-5F4A-5000-0CC38F2A1770}"/>
              </a:ext>
            </a:extLst>
          </p:cNvPr>
          <p:cNvSpPr txBox="1"/>
          <p:nvPr/>
        </p:nvSpPr>
        <p:spPr>
          <a:xfrm>
            <a:off x="8598064" y="1171194"/>
            <a:ext cx="1005403" cy="369332"/>
          </a:xfrm>
          <a:prstGeom prst="rect">
            <a:avLst/>
          </a:prstGeom>
          <a:noFill/>
        </p:spPr>
        <p:txBody>
          <a:bodyPr wrap="none" rtlCol="0">
            <a:spAutoFit/>
          </a:bodyPr>
          <a:lstStyle/>
          <a:p>
            <a:r>
              <a:rPr lang="zh-CN" altLang="en-US" dirty="0"/>
              <a:t>官</a:t>
            </a:r>
            <a:r>
              <a:rPr lang="en-US" altLang="zh-CN" dirty="0"/>
              <a:t>33-33</a:t>
            </a:r>
            <a:endParaRPr lang="zh-CN" altLang="en-US" dirty="0"/>
          </a:p>
        </p:txBody>
      </p:sp>
      <p:sp>
        <p:nvSpPr>
          <p:cNvPr id="18" name="文本框 17">
            <a:extLst>
              <a:ext uri="{FF2B5EF4-FFF2-40B4-BE49-F238E27FC236}">
                <a16:creationId xmlns:a16="http://schemas.microsoft.com/office/drawing/2014/main" id="{8FF659E8-A9E8-56F2-8AC8-9BEF70321191}"/>
              </a:ext>
            </a:extLst>
          </p:cNvPr>
          <p:cNvSpPr txBox="1"/>
          <p:nvPr/>
        </p:nvSpPr>
        <p:spPr>
          <a:xfrm>
            <a:off x="10029361" y="5726123"/>
            <a:ext cx="774571" cy="261610"/>
          </a:xfrm>
          <a:prstGeom prst="rect">
            <a:avLst/>
          </a:prstGeom>
          <a:noFill/>
        </p:spPr>
        <p:txBody>
          <a:bodyPr wrap="none" rtlCol="0">
            <a:spAutoFit/>
          </a:bodyPr>
          <a:lstStyle/>
          <a:p>
            <a:r>
              <a:rPr lang="en-US" altLang="zh-CN" sz="1100" b="1" dirty="0">
                <a:solidFill>
                  <a:srgbClr val="FF0000"/>
                </a:solidFill>
                <a:latin typeface="微软雅黑" panose="020B0503020204020204" pitchFamily="34" charset="-122"/>
                <a:ea typeface="微软雅黑" panose="020B0503020204020204" pitchFamily="34" charset="-122"/>
              </a:rPr>
              <a:t>So=49%</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0270D335-13E5-AAD0-4C25-2A750F90EB8D}"/>
              </a:ext>
            </a:extLst>
          </p:cNvPr>
          <p:cNvSpPr txBox="1"/>
          <p:nvPr/>
        </p:nvSpPr>
        <p:spPr>
          <a:xfrm>
            <a:off x="9391408" y="4989262"/>
            <a:ext cx="774571" cy="261610"/>
          </a:xfrm>
          <a:prstGeom prst="rect">
            <a:avLst/>
          </a:prstGeom>
          <a:noFill/>
        </p:spPr>
        <p:txBody>
          <a:bodyPr wrap="none" rtlCol="0">
            <a:spAutoFit/>
          </a:bodyPr>
          <a:lstStyle/>
          <a:p>
            <a:r>
              <a:rPr lang="en-US" altLang="zh-CN" sz="1100" b="1" dirty="0">
                <a:solidFill>
                  <a:srgbClr val="C00000"/>
                </a:solidFill>
                <a:latin typeface="微软雅黑" panose="020B0503020204020204" pitchFamily="34" charset="-122"/>
                <a:ea typeface="微软雅黑" panose="020B0503020204020204" pitchFamily="34" charset="-122"/>
              </a:rPr>
              <a:t>So=23%</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A7EAF975-4F38-B80B-8C8D-B6EC26E06228}"/>
              </a:ext>
            </a:extLst>
          </p:cNvPr>
          <p:cNvSpPr txBox="1"/>
          <p:nvPr/>
        </p:nvSpPr>
        <p:spPr>
          <a:xfrm>
            <a:off x="9391408" y="3840456"/>
            <a:ext cx="774571" cy="261610"/>
          </a:xfrm>
          <a:prstGeom prst="rect">
            <a:avLst/>
          </a:prstGeom>
          <a:noFill/>
        </p:spPr>
        <p:txBody>
          <a:bodyPr wrap="none" rtlCol="0">
            <a:spAutoFit/>
          </a:bodyPr>
          <a:lstStyle/>
          <a:p>
            <a:r>
              <a:rPr lang="en-US" altLang="zh-CN" sz="1100" b="1" dirty="0">
                <a:solidFill>
                  <a:srgbClr val="C00000"/>
                </a:solidFill>
                <a:latin typeface="微软雅黑" panose="020B0503020204020204" pitchFamily="34" charset="-122"/>
                <a:ea typeface="微软雅黑" panose="020B0503020204020204" pitchFamily="34" charset="-122"/>
              </a:rPr>
              <a:t>So=38%</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D38DB4D4-8FF3-8C43-52D1-5B3B946F45FE}"/>
              </a:ext>
            </a:extLst>
          </p:cNvPr>
          <p:cNvSpPr txBox="1"/>
          <p:nvPr/>
        </p:nvSpPr>
        <p:spPr>
          <a:xfrm>
            <a:off x="10168839" y="3736230"/>
            <a:ext cx="774571" cy="261610"/>
          </a:xfrm>
          <a:prstGeom prst="rect">
            <a:avLst/>
          </a:prstGeom>
          <a:noFill/>
        </p:spPr>
        <p:txBody>
          <a:bodyPr wrap="none" rtlCol="0">
            <a:spAutoFit/>
          </a:bodyPr>
          <a:lstStyle/>
          <a:p>
            <a:r>
              <a:rPr lang="en-US" altLang="zh-CN" sz="1100" b="1" dirty="0">
                <a:solidFill>
                  <a:srgbClr val="FF0000"/>
                </a:solidFill>
                <a:latin typeface="微软雅黑" panose="020B0503020204020204" pitchFamily="34" charset="-122"/>
                <a:ea typeface="微软雅黑" panose="020B0503020204020204" pitchFamily="34" charset="-122"/>
              </a:rPr>
              <a:t>So=50%</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318480CF-7385-F10B-68C7-E69F8E4800F9}"/>
              </a:ext>
            </a:extLst>
          </p:cNvPr>
          <p:cNvSpPr txBox="1"/>
          <p:nvPr/>
        </p:nvSpPr>
        <p:spPr>
          <a:xfrm>
            <a:off x="9391408" y="3429000"/>
            <a:ext cx="774571" cy="261610"/>
          </a:xfrm>
          <a:prstGeom prst="rect">
            <a:avLst/>
          </a:prstGeom>
          <a:noFill/>
        </p:spPr>
        <p:txBody>
          <a:bodyPr wrap="none" rtlCol="0">
            <a:spAutoFit/>
          </a:bodyPr>
          <a:lstStyle/>
          <a:p>
            <a:r>
              <a:rPr lang="en-US" altLang="zh-CN" sz="1100" b="1" dirty="0">
                <a:solidFill>
                  <a:srgbClr val="C00000"/>
                </a:solidFill>
                <a:latin typeface="微软雅黑" panose="020B0503020204020204" pitchFamily="34" charset="-122"/>
                <a:ea typeface="微软雅黑" panose="020B0503020204020204" pitchFamily="34" charset="-122"/>
              </a:rPr>
              <a:t>So=21%</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9D7D3606-D0BA-BEF9-D648-E7C84700358C}"/>
              </a:ext>
            </a:extLst>
          </p:cNvPr>
          <p:cNvSpPr txBox="1"/>
          <p:nvPr/>
        </p:nvSpPr>
        <p:spPr>
          <a:xfrm>
            <a:off x="9413927" y="2706485"/>
            <a:ext cx="774571" cy="261610"/>
          </a:xfrm>
          <a:prstGeom prst="rect">
            <a:avLst/>
          </a:prstGeom>
          <a:noFill/>
        </p:spPr>
        <p:txBody>
          <a:bodyPr wrap="none" rtlCol="0">
            <a:spAutoFit/>
          </a:bodyPr>
          <a:lstStyle/>
          <a:p>
            <a:r>
              <a:rPr lang="en-US" altLang="zh-CN" sz="1100" b="1" dirty="0">
                <a:solidFill>
                  <a:srgbClr val="C00000"/>
                </a:solidFill>
                <a:latin typeface="微软雅黑" panose="020B0503020204020204" pitchFamily="34" charset="-122"/>
                <a:ea typeface="微软雅黑" panose="020B0503020204020204" pitchFamily="34" charset="-122"/>
              </a:rPr>
              <a:t>So=19%</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9E175B7F-1817-C93C-13A3-5921832373F8}"/>
              </a:ext>
            </a:extLst>
          </p:cNvPr>
          <p:cNvSpPr txBox="1"/>
          <p:nvPr/>
        </p:nvSpPr>
        <p:spPr>
          <a:xfrm>
            <a:off x="4285639" y="5987733"/>
            <a:ext cx="774571" cy="261610"/>
          </a:xfrm>
          <a:prstGeom prst="rect">
            <a:avLst/>
          </a:prstGeom>
          <a:noFill/>
        </p:spPr>
        <p:txBody>
          <a:bodyPr wrap="none" rtlCol="0">
            <a:spAutoFit/>
          </a:bodyPr>
          <a:lstStyle/>
          <a:p>
            <a:r>
              <a:rPr lang="en-US" altLang="zh-CN" sz="1100" b="1" dirty="0">
                <a:solidFill>
                  <a:srgbClr val="FF0000"/>
                </a:solidFill>
                <a:latin typeface="微软雅黑" panose="020B0503020204020204" pitchFamily="34" charset="-122"/>
                <a:ea typeface="微软雅黑" panose="020B0503020204020204" pitchFamily="34" charset="-122"/>
              </a:rPr>
              <a:t>So=62%</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761CFADB-F466-2692-4201-FCCA906C0A39}"/>
              </a:ext>
            </a:extLst>
          </p:cNvPr>
          <p:cNvSpPr txBox="1"/>
          <p:nvPr/>
        </p:nvSpPr>
        <p:spPr>
          <a:xfrm>
            <a:off x="4321081" y="5417119"/>
            <a:ext cx="774571" cy="261610"/>
          </a:xfrm>
          <a:prstGeom prst="rect">
            <a:avLst/>
          </a:prstGeom>
          <a:noFill/>
        </p:spPr>
        <p:txBody>
          <a:bodyPr wrap="none" rtlCol="0">
            <a:spAutoFit/>
          </a:bodyPr>
          <a:lstStyle/>
          <a:p>
            <a:r>
              <a:rPr lang="en-US" altLang="zh-CN" sz="1100" b="1" dirty="0">
                <a:solidFill>
                  <a:srgbClr val="FF0000"/>
                </a:solidFill>
                <a:latin typeface="微软雅黑" panose="020B0503020204020204" pitchFamily="34" charset="-122"/>
                <a:ea typeface="微软雅黑" panose="020B0503020204020204" pitchFamily="34" charset="-122"/>
              </a:rPr>
              <a:t>So=54%</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8250FB36-82D2-0ADC-479D-D2A80D28EE57}"/>
              </a:ext>
            </a:extLst>
          </p:cNvPr>
          <p:cNvSpPr txBox="1"/>
          <p:nvPr/>
        </p:nvSpPr>
        <p:spPr>
          <a:xfrm>
            <a:off x="4473480" y="4704116"/>
            <a:ext cx="774571" cy="261610"/>
          </a:xfrm>
          <a:prstGeom prst="rect">
            <a:avLst/>
          </a:prstGeom>
          <a:noFill/>
        </p:spPr>
        <p:txBody>
          <a:bodyPr wrap="none" rtlCol="0">
            <a:spAutoFit/>
          </a:bodyPr>
          <a:lstStyle/>
          <a:p>
            <a:r>
              <a:rPr lang="en-US" altLang="zh-CN" sz="1100" b="1" dirty="0">
                <a:solidFill>
                  <a:srgbClr val="FF0000"/>
                </a:solidFill>
                <a:latin typeface="微软雅黑" panose="020B0503020204020204" pitchFamily="34" charset="-122"/>
                <a:ea typeface="微软雅黑" panose="020B0503020204020204" pitchFamily="34" charset="-122"/>
              </a:rPr>
              <a:t>So=57%</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0CC764E8-7CF9-73EE-4014-B73D3B4D7F66}"/>
              </a:ext>
            </a:extLst>
          </p:cNvPr>
          <p:cNvSpPr txBox="1"/>
          <p:nvPr/>
        </p:nvSpPr>
        <p:spPr>
          <a:xfrm>
            <a:off x="3698909" y="4929002"/>
            <a:ext cx="774571" cy="261610"/>
          </a:xfrm>
          <a:prstGeom prst="rect">
            <a:avLst/>
          </a:prstGeom>
          <a:noFill/>
        </p:spPr>
        <p:txBody>
          <a:bodyPr wrap="none" rtlCol="0">
            <a:spAutoFit/>
          </a:bodyPr>
          <a:lstStyle/>
          <a:p>
            <a:r>
              <a:rPr lang="en-US" altLang="zh-CN" sz="1100" b="1" dirty="0">
                <a:solidFill>
                  <a:srgbClr val="C00000"/>
                </a:solidFill>
                <a:latin typeface="微软雅黑" panose="020B0503020204020204" pitchFamily="34" charset="-122"/>
                <a:ea typeface="微软雅黑" panose="020B0503020204020204" pitchFamily="34" charset="-122"/>
              </a:rPr>
              <a:t>So=33%</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2698291D-F5DB-1A42-CBC7-4BD00313D5EF}"/>
              </a:ext>
            </a:extLst>
          </p:cNvPr>
          <p:cNvSpPr txBox="1"/>
          <p:nvPr/>
        </p:nvSpPr>
        <p:spPr>
          <a:xfrm>
            <a:off x="3698909" y="3296113"/>
            <a:ext cx="774571" cy="261610"/>
          </a:xfrm>
          <a:prstGeom prst="rect">
            <a:avLst/>
          </a:prstGeom>
          <a:noFill/>
        </p:spPr>
        <p:txBody>
          <a:bodyPr wrap="none" rtlCol="0">
            <a:spAutoFit/>
          </a:bodyPr>
          <a:lstStyle/>
          <a:p>
            <a:r>
              <a:rPr lang="en-US" altLang="zh-CN" sz="1100" b="1" dirty="0">
                <a:solidFill>
                  <a:srgbClr val="C00000"/>
                </a:solidFill>
                <a:latin typeface="微软雅黑" panose="020B0503020204020204" pitchFamily="34" charset="-122"/>
                <a:ea typeface="微软雅黑" panose="020B0503020204020204" pitchFamily="34" charset="-122"/>
              </a:rPr>
              <a:t>So=36%</a:t>
            </a:r>
            <a:endParaRPr lang="zh-CN" altLang="en-US" sz="11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8108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4090923" y="138985"/>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一、常规测井系列及应用</a:t>
            </a:r>
          </a:p>
        </p:txBody>
      </p:sp>
      <p:sp>
        <p:nvSpPr>
          <p:cNvPr id="5" name="Text Box 124">
            <a:extLst>
              <a:ext uri="{FF2B5EF4-FFF2-40B4-BE49-F238E27FC236}">
                <a16:creationId xmlns:a16="http://schemas.microsoft.com/office/drawing/2014/main" id="{79A42E2F-86BE-202C-2465-FA23A38F050D}"/>
              </a:ext>
            </a:extLst>
          </p:cNvPr>
          <p:cNvSpPr txBox="1"/>
          <p:nvPr/>
        </p:nvSpPr>
        <p:spPr>
          <a:xfrm>
            <a:off x="1191113" y="1844267"/>
            <a:ext cx="3468688" cy="2637155"/>
          </a:xfrm>
          <a:prstGeom prst="rect">
            <a:avLst/>
          </a:prstGeom>
          <a:noFill/>
          <a:ln w="12700">
            <a:noFill/>
          </a:ln>
        </p:spPr>
        <p:txBody>
          <a:bodyPr anchor="t">
            <a:spAutoFit/>
          </a:bodyPr>
          <a:lstStyle/>
          <a:p>
            <a:pPr>
              <a:lnSpc>
                <a:spcPct val="230000"/>
              </a:lnSpc>
              <a:buClrTx/>
              <a:buSzTx/>
              <a:buFont typeface="Wingdings" panose="05000000000000000000" pitchFamily="2" charset="2"/>
              <a:buChar char="u"/>
            </a:pPr>
            <a:r>
              <a:rPr lang="zh-TW" altLang="en-US" sz="16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按研究的物理性质分类</a:t>
            </a:r>
          </a:p>
          <a:p>
            <a:pPr>
              <a:lnSpc>
                <a:spcPct val="230000"/>
              </a:lnSpc>
              <a:buSzTx/>
            </a:pPr>
            <a:r>
              <a:rPr lang="en-US" altLang="zh-TW"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1</a:t>
            </a:r>
            <a:r>
              <a:rPr lang="zh-TW"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）电法测井</a:t>
            </a:r>
            <a:r>
              <a:rPr lang="en-US" altLang="zh-TW"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E</a:t>
            </a:r>
            <a:r>
              <a:rPr lang="en-US" altLang="zh-TW"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lectrical logging</a:t>
            </a:r>
            <a:r>
              <a:rPr lang="zh-TW"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230000"/>
              </a:lnSpc>
              <a:buSzTx/>
            </a:pPr>
            <a:r>
              <a:rPr lang="en-US" altLang="zh-TW"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2</a:t>
            </a:r>
            <a:r>
              <a:rPr lang="zh-TW"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）声波测井 </a:t>
            </a:r>
            <a:r>
              <a:rPr lang="en-US" altLang="zh-TW"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a:t>
            </a:r>
            <a:r>
              <a:rPr lang="en-US" altLang="zh-TW"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coustic logging</a:t>
            </a:r>
            <a:r>
              <a:rPr lang="zh-TW"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230000"/>
              </a:lnSpc>
              <a:buSzTx/>
            </a:pPr>
            <a:r>
              <a:rPr lang="en-US" altLang="zh-TW"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3</a:t>
            </a:r>
            <a:r>
              <a:rPr lang="zh-TW"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核</a:t>
            </a:r>
            <a:r>
              <a:rPr lang="zh-TW"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测井</a:t>
            </a:r>
            <a:r>
              <a:rPr lang="en-US" altLang="zh-TW"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Nuclear</a:t>
            </a:r>
            <a:r>
              <a:rPr lang="en-US" altLang="zh-TW"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 logging)</a:t>
            </a:r>
          </a:p>
          <a:p>
            <a:pPr>
              <a:lnSpc>
                <a:spcPct val="230000"/>
              </a:lnSpc>
              <a:buSzTx/>
            </a:pPr>
            <a:r>
              <a:rPr lang="en-US" altLang="zh-TW"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4</a:t>
            </a:r>
            <a:r>
              <a:rPr lang="zh-TW"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）其它测井</a:t>
            </a:r>
            <a:r>
              <a:rPr lang="zh-CN"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r>
              <a:rPr lang="zh-TW"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井温</a:t>
            </a:r>
            <a:r>
              <a:rPr lang="zh-CN"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、压力、井径</a:t>
            </a:r>
            <a:r>
              <a:rPr lang="zh-TW"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等。</a:t>
            </a:r>
            <a:r>
              <a:rPr lang="zh-CN" altLang="en-US" sz="1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31" name="文本框 130">
            <a:extLst>
              <a:ext uri="{FF2B5EF4-FFF2-40B4-BE49-F238E27FC236}">
                <a16:creationId xmlns:a16="http://schemas.microsoft.com/office/drawing/2014/main" id="{86189320-9EB1-94F8-993E-50EF0E13176E}"/>
              </a:ext>
            </a:extLst>
          </p:cNvPr>
          <p:cNvSpPr txBox="1"/>
          <p:nvPr/>
        </p:nvSpPr>
        <p:spPr>
          <a:xfrm>
            <a:off x="694360" y="4860161"/>
            <a:ext cx="4384512" cy="1156855"/>
          </a:xfrm>
          <a:prstGeom prst="rect">
            <a:avLst/>
          </a:prstGeom>
          <a:noFill/>
          <a:ln w="9525">
            <a:noFill/>
          </a:ln>
        </p:spPr>
        <p:txBody>
          <a:bodyPr wrap="square">
            <a:spAutoFit/>
          </a:bodyPr>
          <a:lstStyle/>
          <a:p>
            <a:pPr marL="0" indent="0">
              <a:lnSpc>
                <a:spcPct val="150000"/>
              </a:lnSpc>
            </a:pPr>
            <a:r>
              <a:rPr lang="en-US" altLang="zh-TW" sz="1500" b="1" dirty="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TW" altLang="en-US" sz="1500" b="1" dirty="0">
                <a:solidFill>
                  <a:schemeClr val="accent5">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TW" altLang="en-US" sz="1600" b="1" dirty="0">
                <a:solidFill>
                  <a:srgbClr val="000066"/>
                </a:solidFill>
                <a:latin typeface="微软雅黑" panose="020B0503020204020204" pitchFamily="34" charset="-122"/>
                <a:ea typeface="微软雅黑" panose="020B0503020204020204" pitchFamily="34" charset="-122"/>
              </a:rPr>
              <a:t>各种测井方法</a:t>
            </a:r>
            <a:r>
              <a:rPr lang="zh-CN" altLang="en-US" sz="1600" b="1" dirty="0">
                <a:solidFill>
                  <a:srgbClr val="000066"/>
                </a:solidFill>
                <a:latin typeface="微软雅黑" panose="020B0503020204020204" pitchFamily="34" charset="-122"/>
                <a:ea typeface="微软雅黑" panose="020B0503020204020204" pitchFamily="34" charset="-122"/>
              </a:rPr>
              <a:t>都是</a:t>
            </a:r>
            <a:r>
              <a:rPr lang="zh-TW" altLang="en-US" sz="1600" b="1" dirty="0">
                <a:solidFill>
                  <a:srgbClr val="000066"/>
                </a:solidFill>
                <a:latin typeface="微软雅黑" panose="020B0503020204020204" pitchFamily="34" charset="-122"/>
                <a:ea typeface="微软雅黑" panose="020B0503020204020204" pitchFamily="34" charset="-122"/>
              </a:rPr>
              <a:t>有条件地反映岩层地质特性的某一侧面。  要全面认识</a:t>
            </a:r>
            <a:r>
              <a:rPr lang="zh-CN" altLang="en-US" sz="1600" b="1" dirty="0">
                <a:solidFill>
                  <a:srgbClr val="000066"/>
                </a:solidFill>
                <a:latin typeface="微软雅黑" panose="020B0503020204020204" pitchFamily="34" charset="-122"/>
                <a:ea typeface="微软雅黑" panose="020B0503020204020204" pitchFamily="34" charset="-122"/>
              </a:rPr>
              <a:t>、</a:t>
            </a:r>
            <a:r>
              <a:rPr lang="zh-TW" altLang="en-US" sz="1600" b="1" dirty="0">
                <a:solidFill>
                  <a:srgbClr val="000066"/>
                </a:solidFill>
                <a:latin typeface="微软雅黑" panose="020B0503020204020204" pitchFamily="34" charset="-122"/>
                <a:ea typeface="微软雅黑" panose="020B0503020204020204" pitchFamily="34" charset="-122"/>
              </a:rPr>
              <a:t>评价</a:t>
            </a:r>
            <a:r>
              <a:rPr lang="zh-CN" altLang="zh-TW" sz="1600" b="1" dirty="0">
                <a:solidFill>
                  <a:srgbClr val="000066"/>
                </a:solidFill>
                <a:latin typeface="微软雅黑" panose="020B0503020204020204" pitchFamily="34" charset="-122"/>
                <a:ea typeface="微软雅黑" panose="020B0503020204020204" pitchFamily="34" charset="-122"/>
              </a:rPr>
              <a:t>油气层</a:t>
            </a:r>
            <a:r>
              <a:rPr lang="zh-TW" altLang="en-US" sz="1600" b="1" dirty="0">
                <a:solidFill>
                  <a:srgbClr val="000066"/>
                </a:solidFill>
                <a:latin typeface="微软雅黑" panose="020B0503020204020204" pitchFamily="34" charset="-122"/>
                <a:ea typeface="微软雅黑" panose="020B0503020204020204" pitchFamily="34" charset="-122"/>
              </a:rPr>
              <a:t>，需综合多种测井方法，</a:t>
            </a:r>
            <a:r>
              <a:rPr lang="zh-CN" altLang="zh-TW" sz="1600" b="1" dirty="0">
                <a:solidFill>
                  <a:srgbClr val="000066"/>
                </a:solidFill>
                <a:latin typeface="微软雅黑" panose="020B0503020204020204" pitchFamily="34" charset="-122"/>
                <a:ea typeface="微软雅黑" panose="020B0503020204020204" pitchFamily="34" charset="-122"/>
              </a:rPr>
              <a:t>减小评价的多解性</a:t>
            </a:r>
            <a:r>
              <a:rPr lang="zh-TW" altLang="en-US" sz="1600" b="1" dirty="0">
                <a:solidFill>
                  <a:srgbClr val="000066"/>
                </a:solidFill>
                <a:latin typeface="微软雅黑" panose="020B0503020204020204" pitchFamily="34" charset="-122"/>
                <a:ea typeface="微软雅黑" panose="020B0503020204020204" pitchFamily="34" charset="-122"/>
              </a:rPr>
              <a:t>。</a:t>
            </a:r>
            <a:endParaRPr lang="zh-TW" altLang="en-US" sz="2000" b="1" dirty="0">
              <a:solidFill>
                <a:srgbClr val="000066"/>
              </a:solidFill>
              <a:latin typeface="微软雅黑" panose="020B0503020204020204" pitchFamily="34" charset="-122"/>
              <a:ea typeface="微软雅黑" panose="020B0503020204020204" pitchFamily="34" charset="-122"/>
            </a:endParaRPr>
          </a:p>
        </p:txBody>
      </p:sp>
      <p:sp>
        <p:nvSpPr>
          <p:cNvPr id="134" name="内容占位符 2">
            <a:extLst>
              <a:ext uri="{FF2B5EF4-FFF2-40B4-BE49-F238E27FC236}">
                <a16:creationId xmlns:a16="http://schemas.microsoft.com/office/drawing/2014/main" id="{A5FD7C5C-2BCF-EC4A-0A5E-5126FEC02A9F}"/>
              </a:ext>
            </a:extLst>
          </p:cNvPr>
          <p:cNvSpPr txBox="1">
            <a:spLocks/>
          </p:cNvSpPr>
          <p:nvPr/>
        </p:nvSpPr>
        <p:spPr>
          <a:xfrm>
            <a:off x="1246675" y="1246421"/>
            <a:ext cx="3357563" cy="542925"/>
          </a:xfrm>
        </p:spPr>
        <p:txBody>
          <a:bodyPr vert="horz" wrap="square" lIns="91440" tIns="45720" rIns="91440" bIns="4572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Char char="n"/>
            </a:pPr>
            <a:r>
              <a:rPr lang="zh-CN" altLang="en-US" sz="2400" b="1" spc="130" dirty="0">
                <a:solidFill>
                  <a:srgbClr val="FF0000"/>
                </a:solidFill>
                <a:latin typeface="微软雅黑" panose="020B0503020204020204" pitchFamily="34" charset="-122"/>
                <a:ea typeface="微软雅黑" panose="020B0503020204020204" pitchFamily="34" charset="-122"/>
              </a:rPr>
              <a:t> 测井技术的分类</a:t>
            </a:r>
          </a:p>
        </p:txBody>
      </p:sp>
      <p:sp>
        <p:nvSpPr>
          <p:cNvPr id="261" name="文本框 260">
            <a:extLst>
              <a:ext uri="{FF2B5EF4-FFF2-40B4-BE49-F238E27FC236}">
                <a16:creationId xmlns:a16="http://schemas.microsoft.com/office/drawing/2014/main" id="{B3CB7049-0015-FFB9-48A2-4CD94CCB8E77}"/>
              </a:ext>
            </a:extLst>
          </p:cNvPr>
          <p:cNvSpPr txBox="1"/>
          <p:nvPr/>
        </p:nvSpPr>
        <p:spPr>
          <a:xfrm>
            <a:off x="5551225" y="2084509"/>
            <a:ext cx="992579"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400" b="1" dirty="0">
                <a:latin typeface="微软雅黑" panose="020B0503020204020204" pitchFamily="34" charset="-122"/>
                <a:ea typeface="微软雅黑" panose="020B0503020204020204" pitchFamily="34" charset="-122"/>
              </a:rPr>
              <a:t>电法测井</a:t>
            </a:r>
          </a:p>
        </p:txBody>
      </p:sp>
      <p:sp>
        <p:nvSpPr>
          <p:cNvPr id="262" name="文本框 261">
            <a:extLst>
              <a:ext uri="{FF2B5EF4-FFF2-40B4-BE49-F238E27FC236}">
                <a16:creationId xmlns:a16="http://schemas.microsoft.com/office/drawing/2014/main" id="{E7FC7629-AE74-41C1-1A9E-706CDC5F4092}"/>
              </a:ext>
            </a:extLst>
          </p:cNvPr>
          <p:cNvSpPr txBox="1"/>
          <p:nvPr/>
        </p:nvSpPr>
        <p:spPr>
          <a:xfrm>
            <a:off x="6812338" y="1443885"/>
            <a:ext cx="1388977"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自然电位</a:t>
            </a:r>
          </a:p>
        </p:txBody>
      </p:sp>
      <p:sp>
        <p:nvSpPr>
          <p:cNvPr id="263" name="文本框 262">
            <a:extLst>
              <a:ext uri="{FF2B5EF4-FFF2-40B4-BE49-F238E27FC236}">
                <a16:creationId xmlns:a16="http://schemas.microsoft.com/office/drawing/2014/main" id="{2CCCB033-4A39-991B-E72E-BF1C2807C7A7}"/>
              </a:ext>
            </a:extLst>
          </p:cNvPr>
          <p:cNvSpPr txBox="1"/>
          <p:nvPr/>
        </p:nvSpPr>
        <p:spPr>
          <a:xfrm>
            <a:off x="6788897" y="1967598"/>
            <a:ext cx="646331" cy="27699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电阻率</a:t>
            </a:r>
          </a:p>
        </p:txBody>
      </p:sp>
      <p:sp>
        <p:nvSpPr>
          <p:cNvPr id="264" name="文本框 263">
            <a:extLst>
              <a:ext uri="{FF2B5EF4-FFF2-40B4-BE49-F238E27FC236}">
                <a16:creationId xmlns:a16="http://schemas.microsoft.com/office/drawing/2014/main" id="{364FC941-4FC8-B76F-F918-09745879473C}"/>
              </a:ext>
            </a:extLst>
          </p:cNvPr>
          <p:cNvSpPr txBox="1"/>
          <p:nvPr/>
        </p:nvSpPr>
        <p:spPr>
          <a:xfrm>
            <a:off x="7763582" y="1813959"/>
            <a:ext cx="1173719" cy="276999"/>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侧向</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阵列侧向</a:t>
            </a:r>
          </a:p>
        </p:txBody>
      </p:sp>
      <p:sp>
        <p:nvSpPr>
          <p:cNvPr id="265" name="文本框 264">
            <a:extLst>
              <a:ext uri="{FF2B5EF4-FFF2-40B4-BE49-F238E27FC236}">
                <a16:creationId xmlns:a16="http://schemas.microsoft.com/office/drawing/2014/main" id="{683C3B91-A54D-D7F8-14F3-67269CEB57FD}"/>
              </a:ext>
            </a:extLst>
          </p:cNvPr>
          <p:cNvSpPr txBox="1"/>
          <p:nvPr/>
        </p:nvSpPr>
        <p:spPr>
          <a:xfrm>
            <a:off x="7763581" y="2168912"/>
            <a:ext cx="1173719" cy="276999"/>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感应</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阵列感应</a:t>
            </a:r>
          </a:p>
        </p:txBody>
      </p:sp>
      <p:sp>
        <p:nvSpPr>
          <p:cNvPr id="266" name="文本框 265">
            <a:extLst>
              <a:ext uri="{FF2B5EF4-FFF2-40B4-BE49-F238E27FC236}">
                <a16:creationId xmlns:a16="http://schemas.microsoft.com/office/drawing/2014/main" id="{B789D832-F068-3D7C-2B18-8C68717D4419}"/>
              </a:ext>
            </a:extLst>
          </p:cNvPr>
          <p:cNvSpPr txBox="1"/>
          <p:nvPr/>
        </p:nvSpPr>
        <p:spPr>
          <a:xfrm>
            <a:off x="6785557" y="2542876"/>
            <a:ext cx="1415772" cy="27699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1200" dirty="0">
                <a:latin typeface="微软雅黑" panose="020B0503020204020204" pitchFamily="34" charset="-122"/>
                <a:ea typeface="微软雅黑" panose="020B0503020204020204" pitchFamily="34" charset="-122"/>
              </a:rPr>
              <a:t>微电阻率扫描成像</a:t>
            </a:r>
          </a:p>
        </p:txBody>
      </p:sp>
      <p:sp>
        <p:nvSpPr>
          <p:cNvPr id="267" name="文本框 266">
            <a:extLst>
              <a:ext uri="{FF2B5EF4-FFF2-40B4-BE49-F238E27FC236}">
                <a16:creationId xmlns:a16="http://schemas.microsoft.com/office/drawing/2014/main" id="{69E95001-CB7E-09A2-8F27-CAF3D95F1654}"/>
              </a:ext>
            </a:extLst>
          </p:cNvPr>
          <p:cNvSpPr txBox="1"/>
          <p:nvPr/>
        </p:nvSpPr>
        <p:spPr>
          <a:xfrm>
            <a:off x="5551225" y="3253374"/>
            <a:ext cx="992579"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400" b="1" dirty="0">
                <a:latin typeface="微软雅黑" panose="020B0503020204020204" pitchFamily="34" charset="-122"/>
                <a:ea typeface="微软雅黑" panose="020B0503020204020204" pitchFamily="34" charset="-122"/>
              </a:rPr>
              <a:t>声波测井</a:t>
            </a:r>
          </a:p>
        </p:txBody>
      </p:sp>
      <p:sp>
        <p:nvSpPr>
          <p:cNvPr id="268" name="文本框 267">
            <a:extLst>
              <a:ext uri="{FF2B5EF4-FFF2-40B4-BE49-F238E27FC236}">
                <a16:creationId xmlns:a16="http://schemas.microsoft.com/office/drawing/2014/main" id="{E049D858-0A3A-9754-CBE5-BEC13ADF0387}"/>
              </a:ext>
            </a:extLst>
          </p:cNvPr>
          <p:cNvSpPr txBox="1"/>
          <p:nvPr/>
        </p:nvSpPr>
        <p:spPr>
          <a:xfrm>
            <a:off x="6811274" y="3059768"/>
            <a:ext cx="1390055"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声速</a:t>
            </a:r>
            <a:r>
              <a:rPr lang="en-US" altLang="zh-CN" sz="1200" b="1" dirty="0">
                <a:solidFill>
                  <a:srgbClr val="C00000"/>
                </a:solidFill>
                <a:latin typeface="微软雅黑" panose="020B0503020204020204" pitchFamily="34" charset="-122"/>
                <a:ea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rPr>
              <a:t>声波时差</a:t>
            </a:r>
          </a:p>
        </p:txBody>
      </p:sp>
      <p:sp>
        <p:nvSpPr>
          <p:cNvPr id="269" name="文本框 268">
            <a:extLst>
              <a:ext uri="{FF2B5EF4-FFF2-40B4-BE49-F238E27FC236}">
                <a16:creationId xmlns:a16="http://schemas.microsoft.com/office/drawing/2014/main" id="{5519FEEF-5627-B4F3-E3D9-724DC484DFCA}"/>
              </a:ext>
            </a:extLst>
          </p:cNvPr>
          <p:cNvSpPr txBox="1"/>
          <p:nvPr/>
        </p:nvSpPr>
        <p:spPr>
          <a:xfrm>
            <a:off x="6821235" y="3433731"/>
            <a:ext cx="1380094"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200" dirty="0">
                <a:latin typeface="微软雅黑" panose="020B0503020204020204" pitchFamily="34" charset="-122"/>
                <a:ea typeface="微软雅黑" panose="020B0503020204020204" pitchFamily="34" charset="-122"/>
              </a:rPr>
              <a:t>阵列声波</a:t>
            </a:r>
          </a:p>
        </p:txBody>
      </p:sp>
      <p:sp>
        <p:nvSpPr>
          <p:cNvPr id="272" name="文本框 271">
            <a:extLst>
              <a:ext uri="{FF2B5EF4-FFF2-40B4-BE49-F238E27FC236}">
                <a16:creationId xmlns:a16="http://schemas.microsoft.com/office/drawing/2014/main" id="{6BAE3B00-C011-292D-8CE5-B33617DADAE6}"/>
              </a:ext>
            </a:extLst>
          </p:cNvPr>
          <p:cNvSpPr txBox="1"/>
          <p:nvPr/>
        </p:nvSpPr>
        <p:spPr>
          <a:xfrm>
            <a:off x="5561186" y="4273458"/>
            <a:ext cx="992579"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核测井</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（放射性）</a:t>
            </a:r>
          </a:p>
        </p:txBody>
      </p:sp>
      <p:sp>
        <p:nvSpPr>
          <p:cNvPr id="273" name="文本框 272">
            <a:extLst>
              <a:ext uri="{FF2B5EF4-FFF2-40B4-BE49-F238E27FC236}">
                <a16:creationId xmlns:a16="http://schemas.microsoft.com/office/drawing/2014/main" id="{94DE7073-E50B-BE8F-4040-A07A93264246}"/>
              </a:ext>
            </a:extLst>
          </p:cNvPr>
          <p:cNvSpPr txBox="1"/>
          <p:nvPr/>
        </p:nvSpPr>
        <p:spPr>
          <a:xfrm>
            <a:off x="6821235" y="3917097"/>
            <a:ext cx="138008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自然伽马</a:t>
            </a:r>
          </a:p>
        </p:txBody>
      </p:sp>
      <p:sp>
        <p:nvSpPr>
          <p:cNvPr id="274" name="文本框 273">
            <a:extLst>
              <a:ext uri="{FF2B5EF4-FFF2-40B4-BE49-F238E27FC236}">
                <a16:creationId xmlns:a16="http://schemas.microsoft.com/office/drawing/2014/main" id="{CDFA6BD9-0424-500E-D8D5-1FC907B0F501}"/>
              </a:ext>
            </a:extLst>
          </p:cNvPr>
          <p:cNvSpPr txBox="1"/>
          <p:nvPr/>
        </p:nvSpPr>
        <p:spPr>
          <a:xfrm>
            <a:off x="6821233" y="4258070"/>
            <a:ext cx="1380083"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200" dirty="0">
                <a:latin typeface="微软雅黑" panose="020B0503020204020204" pitchFamily="34" charset="-122"/>
                <a:ea typeface="微软雅黑" panose="020B0503020204020204" pitchFamily="34" charset="-122"/>
              </a:rPr>
              <a:t>自然伽马能谱</a:t>
            </a:r>
          </a:p>
        </p:txBody>
      </p:sp>
      <p:sp>
        <p:nvSpPr>
          <p:cNvPr id="275" name="文本框 274">
            <a:extLst>
              <a:ext uri="{FF2B5EF4-FFF2-40B4-BE49-F238E27FC236}">
                <a16:creationId xmlns:a16="http://schemas.microsoft.com/office/drawing/2014/main" id="{0E79A9AF-BA63-6C68-BCF9-85AF98698AD3}"/>
              </a:ext>
            </a:extLst>
          </p:cNvPr>
          <p:cNvSpPr txBox="1"/>
          <p:nvPr/>
        </p:nvSpPr>
        <p:spPr>
          <a:xfrm>
            <a:off x="6831196" y="4599042"/>
            <a:ext cx="1370120"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中子</a:t>
            </a:r>
          </a:p>
        </p:txBody>
      </p:sp>
      <p:sp>
        <p:nvSpPr>
          <p:cNvPr id="276" name="文本框 275">
            <a:extLst>
              <a:ext uri="{FF2B5EF4-FFF2-40B4-BE49-F238E27FC236}">
                <a16:creationId xmlns:a16="http://schemas.microsoft.com/office/drawing/2014/main" id="{76C1CE42-A7CF-D50A-42D3-C0E88243191F}"/>
              </a:ext>
            </a:extLst>
          </p:cNvPr>
          <p:cNvSpPr txBox="1"/>
          <p:nvPr/>
        </p:nvSpPr>
        <p:spPr>
          <a:xfrm>
            <a:off x="6831196" y="4928603"/>
            <a:ext cx="1370120"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密度</a:t>
            </a:r>
          </a:p>
        </p:txBody>
      </p:sp>
      <p:sp>
        <p:nvSpPr>
          <p:cNvPr id="277" name="文本框 276">
            <a:extLst>
              <a:ext uri="{FF2B5EF4-FFF2-40B4-BE49-F238E27FC236}">
                <a16:creationId xmlns:a16="http://schemas.microsoft.com/office/drawing/2014/main" id="{B7D83ABC-F1E3-C8B3-2FBE-3C9AB341F4DD}"/>
              </a:ext>
            </a:extLst>
          </p:cNvPr>
          <p:cNvSpPr txBox="1"/>
          <p:nvPr/>
        </p:nvSpPr>
        <p:spPr>
          <a:xfrm>
            <a:off x="6831195" y="5269577"/>
            <a:ext cx="1370120" cy="2769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200" dirty="0">
                <a:latin typeface="微软雅黑" panose="020B0503020204020204" pitchFamily="34" charset="-122"/>
                <a:ea typeface="微软雅黑" panose="020B0503020204020204" pitchFamily="34" charset="-122"/>
              </a:rPr>
              <a:t>核磁共振等</a:t>
            </a:r>
          </a:p>
        </p:txBody>
      </p:sp>
      <p:sp>
        <p:nvSpPr>
          <p:cNvPr id="278" name="文本框 277">
            <a:extLst>
              <a:ext uri="{FF2B5EF4-FFF2-40B4-BE49-F238E27FC236}">
                <a16:creationId xmlns:a16="http://schemas.microsoft.com/office/drawing/2014/main" id="{7D55DFC5-767B-EAAD-D8BD-7A683B8C2BE7}"/>
              </a:ext>
            </a:extLst>
          </p:cNvPr>
          <p:cNvSpPr txBox="1"/>
          <p:nvPr/>
        </p:nvSpPr>
        <p:spPr>
          <a:xfrm>
            <a:off x="5566614" y="5781932"/>
            <a:ext cx="992579"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其它测井</a:t>
            </a:r>
            <a:endParaRPr lang="en-US" altLang="zh-CN" sz="1400" b="1" dirty="0">
              <a:latin typeface="微软雅黑" panose="020B0503020204020204" pitchFamily="34" charset="-122"/>
              <a:ea typeface="微软雅黑" panose="020B0503020204020204" pitchFamily="34" charset="-122"/>
            </a:endParaRPr>
          </a:p>
        </p:txBody>
      </p:sp>
      <p:sp>
        <p:nvSpPr>
          <p:cNvPr id="279" name="文本框 278">
            <a:extLst>
              <a:ext uri="{FF2B5EF4-FFF2-40B4-BE49-F238E27FC236}">
                <a16:creationId xmlns:a16="http://schemas.microsoft.com/office/drawing/2014/main" id="{9DD41745-D65E-7627-4346-6EC078F8547A}"/>
              </a:ext>
            </a:extLst>
          </p:cNvPr>
          <p:cNvSpPr txBox="1"/>
          <p:nvPr/>
        </p:nvSpPr>
        <p:spPr>
          <a:xfrm>
            <a:off x="6821234" y="5807953"/>
            <a:ext cx="1569660" cy="27699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井径</a:t>
            </a:r>
            <a:r>
              <a:rPr lang="zh-CN" altLang="en-US" sz="1200" b="1" dirty="0">
                <a:solidFill>
                  <a:schemeClr val="tx1"/>
                </a:solidFill>
                <a:latin typeface="微软雅黑" panose="020B0503020204020204" pitchFamily="34" charset="-122"/>
                <a:ea typeface="微软雅黑" panose="020B0503020204020204" pitchFamily="34" charset="-122"/>
              </a:rPr>
              <a:t>、井温、压力等</a:t>
            </a:r>
          </a:p>
        </p:txBody>
      </p:sp>
      <p:sp>
        <p:nvSpPr>
          <p:cNvPr id="282" name="左大括号 281">
            <a:extLst>
              <a:ext uri="{FF2B5EF4-FFF2-40B4-BE49-F238E27FC236}">
                <a16:creationId xmlns:a16="http://schemas.microsoft.com/office/drawing/2014/main" id="{69D15BB9-9520-28DA-87CF-79B2C99B32BA}"/>
              </a:ext>
            </a:extLst>
          </p:cNvPr>
          <p:cNvSpPr/>
          <p:nvPr/>
        </p:nvSpPr>
        <p:spPr>
          <a:xfrm>
            <a:off x="6649203" y="1599974"/>
            <a:ext cx="90417" cy="99347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83" name="左大括号 282">
            <a:extLst>
              <a:ext uri="{FF2B5EF4-FFF2-40B4-BE49-F238E27FC236}">
                <a16:creationId xmlns:a16="http://schemas.microsoft.com/office/drawing/2014/main" id="{A2017562-FE83-85F0-047A-D971FCB09A4B}"/>
              </a:ext>
            </a:extLst>
          </p:cNvPr>
          <p:cNvSpPr/>
          <p:nvPr/>
        </p:nvSpPr>
        <p:spPr>
          <a:xfrm>
            <a:off x="6649203" y="3188436"/>
            <a:ext cx="129302" cy="43765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84" name="左大括号 283">
            <a:extLst>
              <a:ext uri="{FF2B5EF4-FFF2-40B4-BE49-F238E27FC236}">
                <a16:creationId xmlns:a16="http://schemas.microsoft.com/office/drawing/2014/main" id="{651F8276-395E-28A6-2E51-6AE04A7D5CF4}"/>
              </a:ext>
            </a:extLst>
          </p:cNvPr>
          <p:cNvSpPr/>
          <p:nvPr/>
        </p:nvSpPr>
        <p:spPr>
          <a:xfrm>
            <a:off x="6656362" y="4031150"/>
            <a:ext cx="132103" cy="135539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86" name="左大括号 285">
            <a:extLst>
              <a:ext uri="{FF2B5EF4-FFF2-40B4-BE49-F238E27FC236}">
                <a16:creationId xmlns:a16="http://schemas.microsoft.com/office/drawing/2014/main" id="{24E4A9C2-84E7-C106-66F3-BCC215ED9FFD}"/>
              </a:ext>
            </a:extLst>
          </p:cNvPr>
          <p:cNvSpPr/>
          <p:nvPr/>
        </p:nvSpPr>
        <p:spPr>
          <a:xfrm>
            <a:off x="7618241" y="1995097"/>
            <a:ext cx="145341" cy="3058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7" name="文本框 286">
            <a:extLst>
              <a:ext uri="{FF2B5EF4-FFF2-40B4-BE49-F238E27FC236}">
                <a16:creationId xmlns:a16="http://schemas.microsoft.com/office/drawing/2014/main" id="{84F98C0D-6FB7-0DBC-CCF4-B9BDBD7F0AE8}"/>
              </a:ext>
            </a:extLst>
          </p:cNvPr>
          <p:cNvSpPr txBox="1"/>
          <p:nvPr/>
        </p:nvSpPr>
        <p:spPr>
          <a:xfrm>
            <a:off x="9342083" y="1460719"/>
            <a:ext cx="2441694" cy="2616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测量地层自然电位幅度，反映渗透性</a:t>
            </a:r>
          </a:p>
        </p:txBody>
      </p:sp>
      <p:sp>
        <p:nvSpPr>
          <p:cNvPr id="288" name="文本框 287">
            <a:extLst>
              <a:ext uri="{FF2B5EF4-FFF2-40B4-BE49-F238E27FC236}">
                <a16:creationId xmlns:a16="http://schemas.microsoft.com/office/drawing/2014/main" id="{E51EB83A-7DB0-BB08-6946-6465B2050CCE}"/>
              </a:ext>
            </a:extLst>
          </p:cNvPr>
          <p:cNvSpPr txBox="1"/>
          <p:nvPr/>
        </p:nvSpPr>
        <p:spPr>
          <a:xfrm>
            <a:off x="9342083" y="1978715"/>
            <a:ext cx="2441694"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测量地层电阻率，评价流体性质</a:t>
            </a:r>
          </a:p>
        </p:txBody>
      </p:sp>
      <p:sp>
        <p:nvSpPr>
          <p:cNvPr id="289" name="文本框 288">
            <a:extLst>
              <a:ext uri="{FF2B5EF4-FFF2-40B4-BE49-F238E27FC236}">
                <a16:creationId xmlns:a16="http://schemas.microsoft.com/office/drawing/2014/main" id="{6D2A9320-DD8F-0B80-C8A2-48384AF01DE3}"/>
              </a:ext>
            </a:extLst>
          </p:cNvPr>
          <p:cNvSpPr txBox="1"/>
          <p:nvPr/>
        </p:nvSpPr>
        <p:spPr>
          <a:xfrm>
            <a:off x="9331681" y="2559881"/>
            <a:ext cx="2441694" cy="2616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井壁电阻率成像，反映地层构造产状</a:t>
            </a:r>
          </a:p>
        </p:txBody>
      </p:sp>
      <p:sp>
        <p:nvSpPr>
          <p:cNvPr id="290" name="文本框 289">
            <a:extLst>
              <a:ext uri="{FF2B5EF4-FFF2-40B4-BE49-F238E27FC236}">
                <a16:creationId xmlns:a16="http://schemas.microsoft.com/office/drawing/2014/main" id="{79EFE29D-59AE-EEAE-281B-1178453885DC}"/>
              </a:ext>
            </a:extLst>
          </p:cNvPr>
          <p:cNvSpPr txBox="1"/>
          <p:nvPr/>
        </p:nvSpPr>
        <p:spPr>
          <a:xfrm>
            <a:off x="9342083" y="3164191"/>
            <a:ext cx="2441694"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计算孔隙度，渗透率、识别裂缝及岩石力学特性等</a:t>
            </a:r>
          </a:p>
        </p:txBody>
      </p:sp>
      <p:sp>
        <p:nvSpPr>
          <p:cNvPr id="293" name="文本框 292">
            <a:extLst>
              <a:ext uri="{FF2B5EF4-FFF2-40B4-BE49-F238E27FC236}">
                <a16:creationId xmlns:a16="http://schemas.microsoft.com/office/drawing/2014/main" id="{0E50A876-E364-7761-9762-14398AD3D03D}"/>
              </a:ext>
            </a:extLst>
          </p:cNvPr>
          <p:cNvSpPr txBox="1"/>
          <p:nvPr/>
        </p:nvSpPr>
        <p:spPr>
          <a:xfrm>
            <a:off x="9342083" y="3944482"/>
            <a:ext cx="2441694"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测量岩石天然放射性，识别岩性，划分储层，计算泥质含量等</a:t>
            </a:r>
          </a:p>
        </p:txBody>
      </p:sp>
      <p:sp>
        <p:nvSpPr>
          <p:cNvPr id="294" name="文本框 293">
            <a:extLst>
              <a:ext uri="{FF2B5EF4-FFF2-40B4-BE49-F238E27FC236}">
                <a16:creationId xmlns:a16="http://schemas.microsoft.com/office/drawing/2014/main" id="{26537E82-C7B5-1833-8D15-A5BBDECFD6A1}"/>
              </a:ext>
            </a:extLst>
          </p:cNvPr>
          <p:cNvSpPr txBox="1"/>
          <p:nvPr/>
        </p:nvSpPr>
        <p:spPr>
          <a:xfrm>
            <a:off x="9233316" y="4598551"/>
            <a:ext cx="2550461"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识别岩性，计算孔隙度，识别气层。</a:t>
            </a:r>
          </a:p>
        </p:txBody>
      </p:sp>
      <p:sp>
        <p:nvSpPr>
          <p:cNvPr id="295" name="文本框 294">
            <a:extLst>
              <a:ext uri="{FF2B5EF4-FFF2-40B4-BE49-F238E27FC236}">
                <a16:creationId xmlns:a16="http://schemas.microsoft.com/office/drawing/2014/main" id="{9B88E14C-C702-525B-4C12-02A89B01CD7F}"/>
              </a:ext>
            </a:extLst>
          </p:cNvPr>
          <p:cNvSpPr txBox="1"/>
          <p:nvPr/>
        </p:nvSpPr>
        <p:spPr>
          <a:xfrm>
            <a:off x="9233316" y="4952538"/>
            <a:ext cx="2638425"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测量地层密度，计算孔隙度，识别气层。</a:t>
            </a:r>
          </a:p>
        </p:txBody>
      </p:sp>
      <p:sp>
        <p:nvSpPr>
          <p:cNvPr id="296" name="文本框 295">
            <a:extLst>
              <a:ext uri="{FF2B5EF4-FFF2-40B4-BE49-F238E27FC236}">
                <a16:creationId xmlns:a16="http://schemas.microsoft.com/office/drawing/2014/main" id="{6EFE849A-BB4C-6E6B-E304-FAE8243A4DB2}"/>
              </a:ext>
            </a:extLst>
          </p:cNvPr>
          <p:cNvSpPr txBox="1"/>
          <p:nvPr/>
        </p:nvSpPr>
        <p:spPr>
          <a:xfrm>
            <a:off x="9233316" y="5331279"/>
            <a:ext cx="2638425"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识别流体，评价孔隙结构，计算渗透率。</a:t>
            </a:r>
          </a:p>
        </p:txBody>
      </p:sp>
      <p:cxnSp>
        <p:nvCxnSpPr>
          <p:cNvPr id="298" name="直接箭头连接符 297">
            <a:extLst>
              <a:ext uri="{FF2B5EF4-FFF2-40B4-BE49-F238E27FC236}">
                <a16:creationId xmlns:a16="http://schemas.microsoft.com/office/drawing/2014/main" id="{700E81EF-B4E7-49DE-8BB9-A82BAFAEB239}"/>
              </a:ext>
            </a:extLst>
          </p:cNvPr>
          <p:cNvCxnSpPr>
            <a:cxnSpLocks/>
          </p:cNvCxnSpPr>
          <p:nvPr/>
        </p:nvCxnSpPr>
        <p:spPr>
          <a:xfrm>
            <a:off x="8202304" y="1599974"/>
            <a:ext cx="9643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9" name="直接箭头连接符 298">
            <a:extLst>
              <a:ext uri="{FF2B5EF4-FFF2-40B4-BE49-F238E27FC236}">
                <a16:creationId xmlns:a16="http://schemas.microsoft.com/office/drawing/2014/main" id="{2274E78E-C761-33EC-8310-18295722EFFF}"/>
              </a:ext>
            </a:extLst>
          </p:cNvPr>
          <p:cNvCxnSpPr>
            <a:cxnSpLocks/>
          </p:cNvCxnSpPr>
          <p:nvPr/>
        </p:nvCxnSpPr>
        <p:spPr>
          <a:xfrm>
            <a:off x="9010019" y="2090958"/>
            <a:ext cx="2292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1" name="直接箭头连接符 300">
            <a:extLst>
              <a:ext uri="{FF2B5EF4-FFF2-40B4-BE49-F238E27FC236}">
                <a16:creationId xmlns:a16="http://schemas.microsoft.com/office/drawing/2014/main" id="{C9A0172C-060F-2035-A57A-C0425765DC1B}"/>
              </a:ext>
            </a:extLst>
          </p:cNvPr>
          <p:cNvCxnSpPr>
            <a:cxnSpLocks/>
          </p:cNvCxnSpPr>
          <p:nvPr/>
        </p:nvCxnSpPr>
        <p:spPr>
          <a:xfrm>
            <a:off x="8215952" y="2681375"/>
            <a:ext cx="9602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2" name="直接箭头连接符 301">
            <a:extLst>
              <a:ext uri="{FF2B5EF4-FFF2-40B4-BE49-F238E27FC236}">
                <a16:creationId xmlns:a16="http://schemas.microsoft.com/office/drawing/2014/main" id="{5171577A-0397-4C2D-8309-4699D3D8C7A1}"/>
              </a:ext>
            </a:extLst>
          </p:cNvPr>
          <p:cNvCxnSpPr>
            <a:cxnSpLocks/>
          </p:cNvCxnSpPr>
          <p:nvPr/>
        </p:nvCxnSpPr>
        <p:spPr>
          <a:xfrm>
            <a:off x="8229600" y="3336766"/>
            <a:ext cx="9465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3" name="直接箭头连接符 302">
            <a:extLst>
              <a:ext uri="{FF2B5EF4-FFF2-40B4-BE49-F238E27FC236}">
                <a16:creationId xmlns:a16="http://schemas.microsoft.com/office/drawing/2014/main" id="{41EEEF22-3558-34A6-6311-AA5237D36BF3}"/>
              </a:ext>
            </a:extLst>
          </p:cNvPr>
          <p:cNvCxnSpPr>
            <a:cxnSpLocks/>
          </p:cNvCxnSpPr>
          <p:nvPr/>
        </p:nvCxnSpPr>
        <p:spPr>
          <a:xfrm>
            <a:off x="8202304" y="4161283"/>
            <a:ext cx="9738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4" name="直接箭头连接符 303">
            <a:extLst>
              <a:ext uri="{FF2B5EF4-FFF2-40B4-BE49-F238E27FC236}">
                <a16:creationId xmlns:a16="http://schemas.microsoft.com/office/drawing/2014/main" id="{2190CDA3-4103-CEE7-2144-A04944DDF388}"/>
              </a:ext>
            </a:extLst>
          </p:cNvPr>
          <p:cNvCxnSpPr>
            <a:cxnSpLocks/>
          </p:cNvCxnSpPr>
          <p:nvPr/>
        </p:nvCxnSpPr>
        <p:spPr>
          <a:xfrm>
            <a:off x="8202304" y="4704208"/>
            <a:ext cx="9643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5" name="直接箭头连接符 304">
            <a:extLst>
              <a:ext uri="{FF2B5EF4-FFF2-40B4-BE49-F238E27FC236}">
                <a16:creationId xmlns:a16="http://schemas.microsoft.com/office/drawing/2014/main" id="{DC68FE04-9A2C-E25D-6833-5E9237113861}"/>
              </a:ext>
            </a:extLst>
          </p:cNvPr>
          <p:cNvCxnSpPr>
            <a:cxnSpLocks/>
          </p:cNvCxnSpPr>
          <p:nvPr/>
        </p:nvCxnSpPr>
        <p:spPr>
          <a:xfrm>
            <a:off x="8215952" y="5052873"/>
            <a:ext cx="9506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6" name="直接箭头连接符 305">
            <a:extLst>
              <a:ext uri="{FF2B5EF4-FFF2-40B4-BE49-F238E27FC236}">
                <a16:creationId xmlns:a16="http://schemas.microsoft.com/office/drawing/2014/main" id="{05C8B0ED-C7A3-1781-4337-EDBF4377869D}"/>
              </a:ext>
            </a:extLst>
          </p:cNvPr>
          <p:cNvCxnSpPr>
            <a:cxnSpLocks/>
          </p:cNvCxnSpPr>
          <p:nvPr/>
        </p:nvCxnSpPr>
        <p:spPr>
          <a:xfrm>
            <a:off x="8188657" y="5462448"/>
            <a:ext cx="977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642DA7-ECD3-3BA1-7445-145EDDB4E7F5}"/>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p:grpSp>
        <p:nvGrpSpPr>
          <p:cNvPr id="11" name="组合 10">
            <a:extLst>
              <a:ext uri="{FF2B5EF4-FFF2-40B4-BE49-F238E27FC236}">
                <a16:creationId xmlns:a16="http://schemas.microsoft.com/office/drawing/2014/main" id="{692E8C09-C39E-C675-7A61-F7AB0D596B58}"/>
              </a:ext>
            </a:extLst>
          </p:cNvPr>
          <p:cNvGrpSpPr/>
          <p:nvPr/>
        </p:nvGrpSpPr>
        <p:grpSpPr>
          <a:xfrm rot="16200000">
            <a:off x="4504250" y="115403"/>
            <a:ext cx="4478707" cy="8415863"/>
            <a:chOff x="2110153" y="1274884"/>
            <a:chExt cx="3985847" cy="6540260"/>
          </a:xfrm>
        </p:grpSpPr>
        <p:pic>
          <p:nvPicPr>
            <p:cNvPr id="8" name="图片 7">
              <a:extLst>
                <a:ext uri="{FF2B5EF4-FFF2-40B4-BE49-F238E27FC236}">
                  <a16:creationId xmlns:a16="http://schemas.microsoft.com/office/drawing/2014/main" id="{FF08FFE5-86B1-AF83-DED2-294885908B92}"/>
                </a:ext>
              </a:extLst>
            </p:cNvPr>
            <p:cNvPicPr>
              <a:picLocks noChangeAspect="1"/>
            </p:cNvPicPr>
            <p:nvPr/>
          </p:nvPicPr>
          <p:blipFill>
            <a:blip r:embed="rId2"/>
            <a:stretch>
              <a:fillRect/>
            </a:stretch>
          </p:blipFill>
          <p:spPr>
            <a:xfrm>
              <a:off x="2112432" y="1274884"/>
              <a:ext cx="3983568" cy="2767700"/>
            </a:xfrm>
            <a:prstGeom prst="rect">
              <a:avLst/>
            </a:prstGeom>
          </p:spPr>
        </p:pic>
        <p:pic>
          <p:nvPicPr>
            <p:cNvPr id="10" name="图片 9">
              <a:extLst>
                <a:ext uri="{FF2B5EF4-FFF2-40B4-BE49-F238E27FC236}">
                  <a16:creationId xmlns:a16="http://schemas.microsoft.com/office/drawing/2014/main" id="{7832ECEF-D139-6B23-F38C-8E4A53E5D3B6}"/>
                </a:ext>
              </a:extLst>
            </p:cNvPr>
            <p:cNvPicPr>
              <a:picLocks noChangeAspect="1"/>
            </p:cNvPicPr>
            <p:nvPr/>
          </p:nvPicPr>
          <p:blipFill>
            <a:blip r:embed="rId3"/>
            <a:srcRect t="19231"/>
            <a:stretch>
              <a:fillRect/>
            </a:stretch>
          </p:blipFill>
          <p:spPr>
            <a:xfrm>
              <a:off x="2110153" y="4133070"/>
              <a:ext cx="3982915" cy="3682074"/>
            </a:xfrm>
            <a:prstGeom prst="rect">
              <a:avLst/>
            </a:prstGeom>
          </p:spPr>
        </p:pic>
      </p:grpSp>
      <p:sp>
        <p:nvSpPr>
          <p:cNvPr id="12" name="文本框 11">
            <a:extLst>
              <a:ext uri="{FF2B5EF4-FFF2-40B4-BE49-F238E27FC236}">
                <a16:creationId xmlns:a16="http://schemas.microsoft.com/office/drawing/2014/main" id="{83BEDC6C-0C8D-8604-A429-6F2F72C35BD3}"/>
              </a:ext>
            </a:extLst>
          </p:cNvPr>
          <p:cNvSpPr txBox="1"/>
          <p:nvPr/>
        </p:nvSpPr>
        <p:spPr>
          <a:xfrm>
            <a:off x="1020418" y="1015869"/>
            <a:ext cx="10594220" cy="753220"/>
          </a:xfrm>
          <a:prstGeom prst="rect">
            <a:avLst/>
          </a:prstGeom>
          <a:noFill/>
        </p:spPr>
        <p:txBody>
          <a:bodyPr wrap="square">
            <a:spAutoFit/>
          </a:bodyPr>
          <a:lstStyle/>
          <a:p>
            <a:pPr indent="452755" eaLnBrk="0" fontAlgn="auto" hangingPunct="0">
              <a:lnSpc>
                <a:spcPct val="125000"/>
              </a:lnSpc>
              <a:spcAft>
                <a:spcPts val="0"/>
              </a:spcAft>
              <a:buNone/>
              <a:defRPr/>
            </a:pPr>
            <a:r>
              <a:rPr lang="zh-CN" altLang="en-US" b="1" dirty="0">
                <a:latin typeface="微软雅黑" panose="020B0503020204020204" pitchFamily="34" charset="-122"/>
                <a:ea typeface="微软雅黑" panose="020B0503020204020204" pitchFamily="34" charset="-122"/>
              </a:rPr>
              <a:t>大多数砂体都具有不同程度的非均质性，因此储层测井特征值的确定需要优选最具代表性的层段，笼统的平均值往往不能反映储层的真实特性。</a:t>
            </a:r>
            <a:endParaRPr lang="en-US" altLang="zh-CN"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6E35A37-BB2C-2A9F-988D-11A1C3F8BADB}"/>
              </a:ext>
            </a:extLst>
          </p:cNvPr>
          <p:cNvSpPr txBox="1"/>
          <p:nvPr/>
        </p:nvSpPr>
        <p:spPr>
          <a:xfrm>
            <a:off x="5454341" y="6519446"/>
            <a:ext cx="1939955" cy="338554"/>
          </a:xfrm>
          <a:prstGeom prst="rect">
            <a:avLst/>
          </a:prstGeom>
          <a:noFill/>
        </p:spPr>
        <p:txBody>
          <a:bodyPr wrap="none" rtlCol="0">
            <a:spAutoFit/>
          </a:bodyPr>
          <a:lstStyle/>
          <a:p>
            <a:r>
              <a:rPr lang="zh-CN" altLang="en-US" sz="1600" dirty="0"/>
              <a:t>南港</a:t>
            </a:r>
            <a:r>
              <a:rPr lang="en-US" altLang="zh-CN" sz="1600" dirty="0"/>
              <a:t>13-18</a:t>
            </a:r>
            <a:r>
              <a:rPr lang="zh-CN" altLang="en-US" sz="1600" dirty="0"/>
              <a:t>井沙一段</a:t>
            </a:r>
          </a:p>
        </p:txBody>
      </p:sp>
    </p:spTree>
    <p:extLst>
      <p:ext uri="{BB962C8B-B14F-4D97-AF65-F5344CB8AC3E}">
        <p14:creationId xmlns:p14="http://schemas.microsoft.com/office/powerpoint/2010/main" val="1168554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p:sp>
        <p:nvSpPr>
          <p:cNvPr id="9" name="文本框 8"/>
          <p:cNvSpPr txBox="1"/>
          <p:nvPr/>
        </p:nvSpPr>
        <p:spPr>
          <a:xfrm>
            <a:off x="1882273" y="2227812"/>
            <a:ext cx="1396536" cy="276999"/>
          </a:xfrm>
          <a:prstGeom prst="rect">
            <a:avLst/>
          </a:prstGeom>
          <a:noFill/>
        </p:spPr>
        <p:txBody>
          <a:bodyPr wrap="none" rtlCol="0">
            <a:spAutoFit/>
          </a:bodyPr>
          <a:lstStyle/>
          <a:p>
            <a:r>
              <a:rPr lang="zh-CN" altLang="en-US" sz="1200" dirty="0"/>
              <a:t>板</a:t>
            </a:r>
            <a:r>
              <a:rPr lang="en-US" altLang="zh-CN" sz="1200" dirty="0"/>
              <a:t>171X1</a:t>
            </a:r>
            <a:r>
              <a:rPr lang="zh-CN" altLang="en-US" sz="1200" dirty="0"/>
              <a:t>井沙二段</a:t>
            </a:r>
          </a:p>
        </p:txBody>
      </p:sp>
      <p:sp>
        <p:nvSpPr>
          <p:cNvPr id="16" name="文本框 15"/>
          <p:cNvSpPr txBox="1"/>
          <p:nvPr/>
        </p:nvSpPr>
        <p:spPr>
          <a:xfrm>
            <a:off x="7484696" y="2197034"/>
            <a:ext cx="1620957" cy="338554"/>
          </a:xfrm>
          <a:prstGeom prst="rect">
            <a:avLst/>
          </a:prstGeom>
          <a:noFill/>
        </p:spPr>
        <p:txBody>
          <a:bodyPr wrap="none" rtlCol="0">
            <a:spAutoFit/>
          </a:bodyPr>
          <a:lstStyle/>
          <a:p>
            <a:r>
              <a:rPr lang="zh-CN" altLang="en-US" sz="1600" kern="0" dirty="0">
                <a:latin typeface="微软雅黑" panose="020B0503020204020204" pitchFamily="34" charset="-122"/>
                <a:ea typeface="微软雅黑" panose="020B0503020204020204" pitchFamily="34" charset="-122"/>
              </a:rPr>
              <a:t>测井解释成果表</a:t>
            </a:r>
          </a:p>
        </p:txBody>
      </p:sp>
      <p:sp>
        <p:nvSpPr>
          <p:cNvPr id="17" name="文本框 16"/>
          <p:cNvSpPr txBox="1"/>
          <p:nvPr/>
        </p:nvSpPr>
        <p:spPr>
          <a:xfrm>
            <a:off x="897549" y="1086688"/>
            <a:ext cx="11666659" cy="1099468"/>
          </a:xfrm>
          <a:prstGeom prst="rect">
            <a:avLst/>
          </a:prstGeom>
          <a:noFill/>
        </p:spPr>
        <p:txBody>
          <a:bodyPr wrap="square" rtlCol="0">
            <a:spAutoFit/>
          </a:bodyPr>
          <a:lstStyle/>
          <a:p>
            <a:pPr marL="285750" indent="452755" eaLnBrk="0" fontAlgn="auto" hangingPunct="0">
              <a:lnSpc>
                <a:spcPct val="125000"/>
              </a:lnSpc>
              <a:spcAft>
                <a:spcPts val="0"/>
              </a:spcAft>
              <a:buFont typeface="Wingdings" panose="05000000000000000000" pitchFamily="2" charset="2"/>
              <a:buChar char="u"/>
              <a:defRPr/>
            </a:pPr>
            <a:r>
              <a:rPr lang="zh-CN" altLang="en-US" b="1" dirty="0">
                <a:latin typeface="微软雅黑" panose="020B0503020204020204" pitchFamily="34" charset="-122"/>
                <a:ea typeface="微软雅黑" panose="020B0503020204020204" pitchFamily="34" charset="-122"/>
              </a:rPr>
              <a:t>每个层都提供孔隙度、渗透率、含油饱和度等参数的最小值、最大值和平均值；</a:t>
            </a:r>
            <a:endParaRPr lang="en-US" altLang="zh-CN" b="1" dirty="0">
              <a:latin typeface="微软雅黑" panose="020B0503020204020204" pitchFamily="34" charset="-122"/>
              <a:ea typeface="微软雅黑" panose="020B0503020204020204" pitchFamily="34" charset="-122"/>
            </a:endParaRPr>
          </a:p>
          <a:p>
            <a:pPr marL="285750" indent="452755" eaLnBrk="0" fontAlgn="auto" hangingPunct="0">
              <a:lnSpc>
                <a:spcPct val="125000"/>
              </a:lnSpc>
              <a:spcAft>
                <a:spcPts val="0"/>
              </a:spcAft>
              <a:buFont typeface="Wingdings" panose="05000000000000000000" pitchFamily="2" charset="2"/>
              <a:buChar char="u"/>
              <a:defRPr/>
            </a:pPr>
            <a:r>
              <a:rPr lang="zh-CN" altLang="en-US" b="1" dirty="0">
                <a:latin typeface="微软雅黑" panose="020B0503020204020204" pitchFamily="34" charset="-122"/>
                <a:ea typeface="微软雅黑" panose="020B0503020204020204" pitchFamily="34" charset="-122"/>
              </a:rPr>
              <a:t>孔隙度的平均值为整层孔隙度的算术平均值；</a:t>
            </a:r>
            <a:endParaRPr lang="en-US" altLang="zh-CN" b="1" dirty="0">
              <a:latin typeface="微软雅黑" panose="020B0503020204020204" pitchFamily="34" charset="-122"/>
              <a:ea typeface="微软雅黑" panose="020B0503020204020204" pitchFamily="34" charset="-122"/>
            </a:endParaRPr>
          </a:p>
          <a:p>
            <a:pPr marL="285750" indent="452755" eaLnBrk="0" fontAlgn="auto" hangingPunct="0">
              <a:lnSpc>
                <a:spcPct val="125000"/>
              </a:lnSpc>
              <a:spcAft>
                <a:spcPts val="0"/>
              </a:spcAft>
              <a:buFont typeface="Wingdings" panose="05000000000000000000" pitchFamily="2" charset="2"/>
              <a:buChar char="u"/>
              <a:defRPr/>
            </a:pPr>
            <a:r>
              <a:rPr lang="zh-CN" altLang="en-US" b="1" dirty="0">
                <a:latin typeface="微软雅黑" panose="020B0503020204020204" pitchFamily="34" charset="-122"/>
                <a:ea typeface="微软雅黑" panose="020B0503020204020204" pitchFamily="34" charset="-122"/>
              </a:rPr>
              <a:t>含油饱和度平均值为优化平均，即选择孔隙度≥本层平均孔隙度的值参与饱和度平均计算。</a:t>
            </a:r>
          </a:p>
        </p:txBody>
      </p:sp>
      <p:pic>
        <p:nvPicPr>
          <p:cNvPr id="6" name="图片 5">
            <a:extLst>
              <a:ext uri="{FF2B5EF4-FFF2-40B4-BE49-F238E27FC236}">
                <a16:creationId xmlns:a16="http://schemas.microsoft.com/office/drawing/2014/main" id="{DB9BEA02-3AD2-6E11-C0E0-759D4F17E35F}"/>
              </a:ext>
            </a:extLst>
          </p:cNvPr>
          <p:cNvPicPr>
            <a:picLocks noChangeAspect="1"/>
          </p:cNvPicPr>
          <p:nvPr/>
        </p:nvPicPr>
        <p:blipFill>
          <a:blip r:embed="rId3"/>
          <a:stretch>
            <a:fillRect/>
          </a:stretch>
        </p:blipFill>
        <p:spPr>
          <a:xfrm>
            <a:off x="4755905" y="2526817"/>
            <a:ext cx="7078541" cy="3802318"/>
          </a:xfrm>
          <a:prstGeom prst="rect">
            <a:avLst/>
          </a:prstGeom>
        </p:spPr>
      </p:pic>
      <p:pic>
        <p:nvPicPr>
          <p:cNvPr id="11" name="图片 10">
            <a:extLst>
              <a:ext uri="{FF2B5EF4-FFF2-40B4-BE49-F238E27FC236}">
                <a16:creationId xmlns:a16="http://schemas.microsoft.com/office/drawing/2014/main" id="{A0EF62C7-19E0-8D6E-75D6-A4D4262CABFE}"/>
              </a:ext>
            </a:extLst>
          </p:cNvPr>
          <p:cNvPicPr>
            <a:picLocks noChangeAspect="1"/>
          </p:cNvPicPr>
          <p:nvPr/>
        </p:nvPicPr>
        <p:blipFill>
          <a:blip r:embed="rId4"/>
          <a:stretch>
            <a:fillRect/>
          </a:stretch>
        </p:blipFill>
        <p:spPr>
          <a:xfrm>
            <a:off x="752545" y="2515689"/>
            <a:ext cx="3803813" cy="38023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CCE7F64F-9FDC-B204-F6FA-450D9E5EBBC1}"/>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p:sp>
        <p:nvSpPr>
          <p:cNvPr id="3" name="文本框 2">
            <a:extLst>
              <a:ext uri="{FF2B5EF4-FFF2-40B4-BE49-F238E27FC236}">
                <a16:creationId xmlns:a16="http://schemas.microsoft.com/office/drawing/2014/main" id="{FB6D6FB3-36D3-3F01-A233-FA560CABF8EF}"/>
              </a:ext>
            </a:extLst>
          </p:cNvPr>
          <p:cNvSpPr txBox="1"/>
          <p:nvPr/>
        </p:nvSpPr>
        <p:spPr>
          <a:xfrm>
            <a:off x="1138880" y="1083546"/>
            <a:ext cx="10594220" cy="458908"/>
          </a:xfrm>
          <a:prstGeom prst="rect">
            <a:avLst/>
          </a:prstGeom>
          <a:noFill/>
        </p:spPr>
        <p:txBody>
          <a:bodyPr wrap="square">
            <a:spAutoFit/>
          </a:bodyPr>
          <a:lstStyle/>
          <a:p>
            <a:pPr indent="452755" eaLnBrk="0" fontAlgn="auto" hangingPunct="0">
              <a:lnSpc>
                <a:spcPct val="150000"/>
              </a:lnSpc>
              <a:spcBef>
                <a:spcPct val="0"/>
              </a:spcBef>
              <a:spcAft>
                <a:spcPts val="0"/>
              </a:spcAft>
              <a:buNone/>
              <a:defRPr/>
            </a:pPr>
            <a:r>
              <a:rPr lang="zh-CN" altLang="en-US" b="1" dirty="0">
                <a:latin typeface="微软雅黑" panose="020B0503020204020204" pitchFamily="34" charset="-122"/>
                <a:ea typeface="微软雅黑" panose="020B0503020204020204" pitchFamily="34" charset="-122"/>
              </a:rPr>
              <a:t>测井曲线快速读值：优选层内最具代表性的深度点，依次读取相应的曲线值。</a:t>
            </a:r>
            <a:endParaRPr lang="en-US" altLang="zh-CN" b="1"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407376C8-1FB8-F5D3-57C0-BC34866401A5}"/>
              </a:ext>
            </a:extLst>
          </p:cNvPr>
          <p:cNvGrpSpPr/>
          <p:nvPr/>
        </p:nvGrpSpPr>
        <p:grpSpPr>
          <a:xfrm>
            <a:off x="1419605" y="1719515"/>
            <a:ext cx="10032769" cy="4494632"/>
            <a:chOff x="1020418" y="1886071"/>
            <a:chExt cx="8120349" cy="4193180"/>
          </a:xfrm>
        </p:grpSpPr>
        <p:pic>
          <p:nvPicPr>
            <p:cNvPr id="5" name="图片 4">
              <a:extLst>
                <a:ext uri="{FF2B5EF4-FFF2-40B4-BE49-F238E27FC236}">
                  <a16:creationId xmlns:a16="http://schemas.microsoft.com/office/drawing/2014/main" id="{6D2DEB66-08B3-1A76-8422-E684D4DCE95E}"/>
                </a:ext>
              </a:extLst>
            </p:cNvPr>
            <p:cNvPicPr>
              <a:picLocks noChangeAspect="1"/>
            </p:cNvPicPr>
            <p:nvPr/>
          </p:nvPicPr>
          <p:blipFill>
            <a:blip r:embed="rId2"/>
            <a:srcRect b="53348"/>
            <a:stretch>
              <a:fillRect/>
            </a:stretch>
          </p:blipFill>
          <p:spPr>
            <a:xfrm rot="16200000">
              <a:off x="1423101" y="1483389"/>
              <a:ext cx="4193179" cy="4998546"/>
            </a:xfrm>
            <a:prstGeom prst="rect">
              <a:avLst/>
            </a:prstGeom>
          </p:spPr>
        </p:pic>
        <p:pic>
          <p:nvPicPr>
            <p:cNvPr id="6" name="图片 5">
              <a:extLst>
                <a:ext uri="{FF2B5EF4-FFF2-40B4-BE49-F238E27FC236}">
                  <a16:creationId xmlns:a16="http://schemas.microsoft.com/office/drawing/2014/main" id="{17F1896E-BAB7-46C5-1926-794B2663940E}"/>
                </a:ext>
              </a:extLst>
            </p:cNvPr>
            <p:cNvPicPr>
              <a:picLocks noChangeAspect="1"/>
            </p:cNvPicPr>
            <p:nvPr/>
          </p:nvPicPr>
          <p:blipFill>
            <a:blip r:embed="rId2"/>
            <a:srcRect t="71114"/>
            <a:stretch>
              <a:fillRect/>
            </a:stretch>
          </p:blipFill>
          <p:spPr>
            <a:xfrm rot="16200000">
              <a:off x="5496674" y="2435158"/>
              <a:ext cx="4193179" cy="3095006"/>
            </a:xfrm>
            <a:prstGeom prst="rect">
              <a:avLst/>
            </a:prstGeom>
          </p:spPr>
        </p:pic>
      </p:grpSp>
    </p:spTree>
    <p:extLst>
      <p:ext uri="{BB962C8B-B14F-4D97-AF65-F5344CB8AC3E}">
        <p14:creationId xmlns:p14="http://schemas.microsoft.com/office/powerpoint/2010/main" val="2299786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三、现行含油饱和度计算方法</a:t>
            </a:r>
          </a:p>
        </p:txBody>
      </p:sp>
      <p:sp>
        <p:nvSpPr>
          <p:cNvPr id="2" name="文本框 1"/>
          <p:cNvSpPr txBox="1"/>
          <p:nvPr/>
        </p:nvSpPr>
        <p:spPr>
          <a:xfrm>
            <a:off x="1957814" y="1274007"/>
            <a:ext cx="5002010" cy="499624"/>
          </a:xfrm>
          <a:prstGeom prst="rect">
            <a:avLst/>
          </a:prstGeom>
          <a:noFill/>
        </p:spPr>
        <p:txBody>
          <a:bodyPr wrap="none" rtlCol="0">
            <a:spAutoFit/>
          </a:bodyPr>
          <a:lstStyle/>
          <a:p>
            <a:pPr indent="452755" eaLnBrk="0" fontAlgn="auto" hangingPunct="0">
              <a:lnSpc>
                <a:spcPct val="150000"/>
              </a:lnSpc>
              <a:spcAft>
                <a:spcPts val="0"/>
              </a:spcAft>
              <a:defRPr/>
            </a:pPr>
            <a:r>
              <a:rPr lang="zh-CN" altLang="en-US" sz="2000" b="1" dirty="0">
                <a:latin typeface="微软雅黑" panose="020B0503020204020204" pitchFamily="34" charset="-122"/>
                <a:ea typeface="微软雅黑" panose="020B0503020204020204" pitchFamily="34" charset="-122"/>
              </a:rPr>
              <a:t>统计现行方法计算的含油饱和度分布：</a:t>
            </a:r>
            <a:endParaRPr lang="en-US" altLang="zh-CN" sz="2000" b="1"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325BE219-A189-5718-08DB-0A455DA54BAF}"/>
              </a:ext>
            </a:extLst>
          </p:cNvPr>
          <p:cNvGraphicFramePr>
            <a:graphicFrameLocks noGrp="1"/>
          </p:cNvGraphicFramePr>
          <p:nvPr>
            <p:extLst>
              <p:ext uri="{D42A27DB-BD31-4B8C-83A1-F6EECF244321}">
                <p14:modId xmlns:p14="http://schemas.microsoft.com/office/powerpoint/2010/main" val="3446220449"/>
              </p:ext>
            </p:extLst>
          </p:nvPr>
        </p:nvGraphicFramePr>
        <p:xfrm>
          <a:off x="2682631" y="2500102"/>
          <a:ext cx="7437316" cy="2617020"/>
        </p:xfrm>
        <a:graphic>
          <a:graphicData uri="http://schemas.openxmlformats.org/drawingml/2006/table">
            <a:tbl>
              <a:tblPr firstRow="1" bandRow="1">
                <a:tableStyleId>{5C22544A-7EE6-4342-B048-85BDC9FD1C3A}</a:tableStyleId>
              </a:tblPr>
              <a:tblGrid>
                <a:gridCol w="3718658">
                  <a:extLst>
                    <a:ext uri="{9D8B030D-6E8A-4147-A177-3AD203B41FA5}">
                      <a16:colId xmlns:a16="http://schemas.microsoft.com/office/drawing/2014/main" val="2864702909"/>
                    </a:ext>
                  </a:extLst>
                </a:gridCol>
                <a:gridCol w="3718658">
                  <a:extLst>
                    <a:ext uri="{9D8B030D-6E8A-4147-A177-3AD203B41FA5}">
                      <a16:colId xmlns:a16="http://schemas.microsoft.com/office/drawing/2014/main" val="326134912"/>
                    </a:ext>
                  </a:extLst>
                </a:gridCol>
              </a:tblGrid>
              <a:tr h="523404">
                <a:tc>
                  <a:txBody>
                    <a:bodyPr/>
                    <a:lstStyle/>
                    <a:p>
                      <a:pPr algn="ctr"/>
                      <a:r>
                        <a:rPr lang="zh-CN" altLang="en-US" dirty="0">
                          <a:latin typeface="微软雅黑" panose="020B0503020204020204" pitchFamily="34" charset="-122"/>
                          <a:ea typeface="微软雅黑" panose="020B0503020204020204" pitchFamily="34" charset="-122"/>
                        </a:rPr>
                        <a:t>类      型</a:t>
                      </a:r>
                    </a:p>
                  </a:txBody>
                  <a:tcPr anchor="ctr"/>
                </a:tc>
                <a:tc>
                  <a:txBody>
                    <a:bodyPr/>
                    <a:lstStyle/>
                    <a:p>
                      <a:pPr algn="ctr"/>
                      <a:r>
                        <a:rPr lang="zh-CN" altLang="en-US" dirty="0">
                          <a:latin typeface="微软雅黑" panose="020B0503020204020204" pitchFamily="34" charset="-122"/>
                          <a:ea typeface="微软雅黑" panose="020B0503020204020204" pitchFamily="34" charset="-122"/>
                        </a:rPr>
                        <a:t>含油饱和度分布</a:t>
                      </a:r>
                    </a:p>
                  </a:txBody>
                  <a:tcPr anchor="ctr"/>
                </a:tc>
                <a:extLst>
                  <a:ext uri="{0D108BD9-81ED-4DB2-BD59-A6C34878D82A}">
                    <a16:rowId xmlns:a16="http://schemas.microsoft.com/office/drawing/2014/main" val="3831199754"/>
                  </a:ext>
                </a:extLst>
              </a:tr>
              <a:tr h="523404">
                <a:tc>
                  <a:txBody>
                    <a:bodyPr/>
                    <a:lstStyle/>
                    <a:p>
                      <a:pPr algn="ctr"/>
                      <a:r>
                        <a:rPr lang="zh-CN" altLang="en-US" dirty="0">
                          <a:latin typeface="微软雅黑" panose="020B0503020204020204" pitchFamily="34" charset="-122"/>
                          <a:ea typeface="微软雅黑" panose="020B0503020204020204" pitchFamily="34" charset="-122"/>
                        </a:rPr>
                        <a:t>油层</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气层</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油气同层</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So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45%</a:t>
                      </a:r>
                    </a:p>
                  </a:txBody>
                  <a:tcPr anchor="ctr"/>
                </a:tc>
                <a:extLst>
                  <a:ext uri="{0D108BD9-81ED-4DB2-BD59-A6C34878D82A}">
                    <a16:rowId xmlns:a16="http://schemas.microsoft.com/office/drawing/2014/main" val="1053669739"/>
                  </a:ext>
                </a:extLst>
              </a:tr>
              <a:tr h="523404">
                <a:tc>
                  <a:txBody>
                    <a:bodyPr/>
                    <a:lstStyle/>
                    <a:p>
                      <a:pPr algn="ctr"/>
                      <a:r>
                        <a:rPr lang="zh-CN" altLang="en-US" dirty="0">
                          <a:latin typeface="微软雅黑" panose="020B0503020204020204" pitchFamily="34" charset="-122"/>
                          <a:ea typeface="微软雅黑" panose="020B0503020204020204" pitchFamily="34" charset="-122"/>
                        </a:rPr>
                        <a:t>油水同层</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45%</a:t>
                      </a:r>
                    </a:p>
                  </a:txBody>
                  <a:tcPr anchor="ctr"/>
                </a:tc>
                <a:extLst>
                  <a:ext uri="{0D108BD9-81ED-4DB2-BD59-A6C34878D82A}">
                    <a16:rowId xmlns:a16="http://schemas.microsoft.com/office/drawing/2014/main" val="967407202"/>
                  </a:ext>
                </a:extLst>
              </a:tr>
              <a:tr h="523404">
                <a:tc>
                  <a:txBody>
                    <a:bodyPr/>
                    <a:lstStyle/>
                    <a:p>
                      <a:pPr algn="ctr"/>
                      <a:r>
                        <a:rPr lang="zh-CN" altLang="en-US" dirty="0">
                          <a:latin typeface="微软雅黑" panose="020B0503020204020204" pitchFamily="34" charset="-122"/>
                          <a:ea typeface="微软雅黑" panose="020B0503020204020204" pitchFamily="34" charset="-122"/>
                        </a:rPr>
                        <a:t>差油层</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25%</a:t>
                      </a:r>
                    </a:p>
                  </a:txBody>
                  <a:tcPr anchor="ctr"/>
                </a:tc>
                <a:extLst>
                  <a:ext uri="{0D108BD9-81ED-4DB2-BD59-A6C34878D82A}">
                    <a16:rowId xmlns:a16="http://schemas.microsoft.com/office/drawing/2014/main" val="3865229804"/>
                  </a:ext>
                </a:extLst>
              </a:tr>
              <a:tr h="523404">
                <a:tc>
                  <a:txBody>
                    <a:bodyPr/>
                    <a:lstStyle/>
                    <a:p>
                      <a:pPr algn="ctr"/>
                      <a:r>
                        <a:rPr lang="zh-CN" altLang="en-US" dirty="0">
                          <a:latin typeface="微软雅黑" panose="020B0503020204020204" pitchFamily="34" charset="-122"/>
                          <a:ea typeface="微软雅黑" panose="020B0503020204020204" pitchFamily="34" charset="-122"/>
                        </a:rPr>
                        <a:t>含油水层</a:t>
                      </a:r>
                    </a:p>
                  </a:txBody>
                  <a:tcPr anchor="ctr"/>
                </a:tc>
                <a:tc>
                  <a:txBody>
                    <a:bodyPr/>
                    <a:lstStyle/>
                    <a:p>
                      <a:pPr algn="ctr"/>
                      <a:r>
                        <a:rPr lang="en-US" altLang="zh-CN" dirty="0">
                          <a:latin typeface="微软雅黑" panose="020B0503020204020204" pitchFamily="34" charset="-122"/>
                          <a:ea typeface="微软雅黑" panose="020B0503020204020204" pitchFamily="34" charset="-122"/>
                        </a:rPr>
                        <a:t>So</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25%</a:t>
                      </a:r>
                      <a:endParaRPr lang="zh-CN" altLang="en-US"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928629988"/>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E8386-1AA1-9377-4658-FD8BCBAF4DBE}"/>
            </a:ext>
          </a:extLst>
        </p:cNvPr>
        <p:cNvGrpSpPr/>
        <p:nvPr/>
      </p:nvGrpSpPr>
      <p:grpSpPr>
        <a:xfrm>
          <a:off x="0" y="0"/>
          <a:ext cx="0" cy="0"/>
          <a:chOff x="0" y="0"/>
          <a:chExt cx="0" cy="0"/>
        </a:xfrm>
      </p:grpSpPr>
      <p:sp>
        <p:nvSpPr>
          <p:cNvPr id="4" name="文本框 18">
            <a:extLst>
              <a:ext uri="{FF2B5EF4-FFF2-40B4-BE49-F238E27FC236}">
                <a16:creationId xmlns:a16="http://schemas.microsoft.com/office/drawing/2014/main" id="{AFA0BE4D-2132-7C09-4B20-4D55355E333A}"/>
              </a:ext>
            </a:extLst>
          </p:cNvPr>
          <p:cNvSpPr>
            <a:spLocks noChangeArrowheads="1"/>
          </p:cNvSpPr>
          <p:nvPr/>
        </p:nvSpPr>
        <p:spPr bwMode="auto">
          <a:xfrm>
            <a:off x="3685732" y="1869721"/>
            <a:ext cx="6384539" cy="3431707"/>
          </a:xfrm>
          <a:prstGeom prst="rect">
            <a:avLst/>
          </a:prstGeom>
          <a:noFill/>
          <a:ln w="9525">
            <a:noFill/>
            <a:miter lim="800000"/>
          </a:ln>
        </p:spPr>
        <p:txBody>
          <a:bodyPr wrap="square" lIns="91438" tIns="45719" rIns="91438" bIns="45719">
            <a:spAutoFit/>
          </a:bodyPr>
          <a:lstStyle/>
          <a:p>
            <a:pPr eaLnBrk="0" hangingPunct="0">
              <a:defRPr/>
            </a:pPr>
            <a:r>
              <a:rPr lang="zh-CN" altLang="en-US" sz="3100" b="1" dirty="0">
                <a:solidFill>
                  <a:schemeClr val="accent1"/>
                </a:solidFill>
                <a:latin typeface="造字工房悦黑体验版纤细体"/>
                <a:ea typeface="微软雅黑" panose="020B0503020204020204" pitchFamily="34" charset="-122"/>
              </a:rPr>
              <a:t>一、常规测井系列及应用</a:t>
            </a:r>
            <a:endParaRPr lang="en-US" altLang="zh-CN" sz="3100" b="1" dirty="0">
              <a:solidFill>
                <a:schemeClr val="accent1"/>
              </a:solidFill>
              <a:latin typeface="造字工房悦黑体验版纤细体"/>
              <a:ea typeface="微软雅黑" panose="020B0503020204020204" pitchFamily="34" charset="-122"/>
            </a:endParaRPr>
          </a:p>
          <a:p>
            <a:pPr eaLnBrk="0" hangingPunct="0">
              <a:defRPr/>
            </a:pP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defRPr/>
            </a:pPr>
            <a:r>
              <a:rPr lang="zh-CN" altLang="en-US" sz="3100" b="1" dirty="0">
                <a:solidFill>
                  <a:schemeClr val="accent1"/>
                </a:solidFill>
                <a:latin typeface="造字工房悦黑体验版纤细体"/>
                <a:ea typeface="微软雅黑" panose="020B0503020204020204" pitchFamily="34" charset="-122"/>
              </a:rPr>
              <a:t>二、现行孔隙度、渗透率计算方法</a:t>
            </a:r>
            <a:endParaRPr lang="en-US" altLang="zh-CN" sz="3100" b="1" dirty="0">
              <a:solidFill>
                <a:schemeClr val="accent1"/>
              </a:solidFill>
              <a:latin typeface="造字工房悦黑体验版纤细体"/>
              <a:ea typeface="微软雅黑" panose="020B0503020204020204" pitchFamily="34" charset="-122"/>
            </a:endParaRPr>
          </a:p>
          <a:p>
            <a:pPr eaLnBrk="0" hangingPunct="0">
              <a:defRPr/>
            </a:pPr>
            <a:endParaRPr lang="en-US" altLang="zh-CN" sz="3100" b="1" dirty="0">
              <a:solidFill>
                <a:schemeClr val="accent1"/>
              </a:solidFill>
              <a:latin typeface="造字工房悦黑体验版纤细体"/>
              <a:ea typeface="微软雅黑" panose="020B0503020204020204" pitchFamily="34" charset="-122"/>
            </a:endParaRPr>
          </a:p>
          <a:p>
            <a:pPr eaLnBrk="0" hangingPunct="0">
              <a:defRPr/>
            </a:pPr>
            <a:r>
              <a:rPr lang="zh-CN" altLang="en-US" sz="3100" b="1" dirty="0">
                <a:solidFill>
                  <a:schemeClr val="accent1"/>
                </a:solidFill>
                <a:latin typeface="造字工房悦黑体验版纤细体"/>
                <a:ea typeface="微软雅黑" panose="020B0503020204020204" pitchFamily="34" charset="-122"/>
              </a:rPr>
              <a:t>三、现行含油饱和度计算方法</a:t>
            </a:r>
            <a:endParaRPr lang="en-US" altLang="zh-CN" sz="3100" b="1" dirty="0">
              <a:solidFill>
                <a:schemeClr val="accent1"/>
              </a:solidFill>
              <a:latin typeface="造字工房悦黑体验版纤细体"/>
              <a:ea typeface="微软雅黑" panose="020B0503020204020204" pitchFamily="34" charset="-122"/>
            </a:endParaRPr>
          </a:p>
          <a:p>
            <a:pPr eaLnBrk="0" hangingPunct="0">
              <a:defRPr/>
            </a:pPr>
            <a:endParaRPr lang="en-US" altLang="zh-CN" sz="3100" b="1" dirty="0">
              <a:solidFill>
                <a:schemeClr val="accent2">
                  <a:lumMod val="75000"/>
                </a:schemeClr>
              </a:solidFill>
              <a:latin typeface="Calibri" panose="020F0502020204030204" pitchFamily="34" charset="0"/>
              <a:ea typeface="微软雅黑" panose="020B0503020204020204" pitchFamily="34" charset="-122"/>
            </a:endParaRPr>
          </a:p>
          <a:p>
            <a:pPr eaLnBrk="0" hangingPunct="0"/>
            <a:r>
              <a:rPr lang="zh-CN" altLang="en-US" sz="3100" b="1" dirty="0">
                <a:solidFill>
                  <a:schemeClr val="accent2">
                    <a:lumMod val="75000"/>
                  </a:schemeClr>
                </a:solidFill>
                <a:latin typeface="Calibri" panose="020F0502020204030204" pitchFamily="34" charset="0"/>
                <a:ea typeface="微软雅黑" panose="020B0503020204020204" pitchFamily="34" charset="-122"/>
              </a:rPr>
              <a:t>四、下一步调整优化方案</a:t>
            </a:r>
          </a:p>
        </p:txBody>
      </p:sp>
      <p:grpSp>
        <p:nvGrpSpPr>
          <p:cNvPr id="5" name="组合 1">
            <a:extLst>
              <a:ext uri="{FF2B5EF4-FFF2-40B4-BE49-F238E27FC236}">
                <a16:creationId xmlns:a16="http://schemas.microsoft.com/office/drawing/2014/main" id="{0DB645E9-8078-9B9F-8F79-187117CA62E6}"/>
              </a:ext>
            </a:extLst>
          </p:cNvPr>
          <p:cNvGrpSpPr/>
          <p:nvPr/>
        </p:nvGrpSpPr>
        <p:grpSpPr bwMode="auto">
          <a:xfrm>
            <a:off x="3197571" y="2040648"/>
            <a:ext cx="192633" cy="3073281"/>
            <a:chOff x="4410738" y="2571052"/>
            <a:chExt cx="193012" cy="3073631"/>
          </a:xfrm>
        </p:grpSpPr>
        <p:sp>
          <p:nvSpPr>
            <p:cNvPr id="6" name="直接连接符 14">
              <a:extLst>
                <a:ext uri="{FF2B5EF4-FFF2-40B4-BE49-F238E27FC236}">
                  <a16:creationId xmlns:a16="http://schemas.microsoft.com/office/drawing/2014/main" id="{EBC612E6-C7E4-7C32-7FAA-DED3C49E85E5}"/>
                </a:ext>
              </a:extLst>
            </p:cNvPr>
            <p:cNvSpPr>
              <a:spLocks noChangeShapeType="1"/>
            </p:cNvSpPr>
            <p:nvPr/>
          </p:nvSpPr>
          <p:spPr bwMode="auto">
            <a:xfrm flipH="1">
              <a:off x="4510245" y="2758943"/>
              <a:ext cx="0" cy="2704273"/>
            </a:xfrm>
            <a:prstGeom prst="line">
              <a:avLst/>
            </a:prstGeom>
            <a:noFill/>
            <a:ln w="38100">
              <a:solidFill>
                <a:schemeClr val="bg2"/>
              </a:solidFill>
              <a:round/>
            </a:ln>
          </p:spPr>
          <p:txBody>
            <a:bodyPr/>
            <a:lstStyle/>
            <a:p>
              <a:endParaRPr lang="zh-CN" altLang="en-US"/>
            </a:p>
          </p:txBody>
        </p:sp>
        <p:sp>
          <p:nvSpPr>
            <p:cNvPr id="7" name="椭圆 7">
              <a:extLst>
                <a:ext uri="{FF2B5EF4-FFF2-40B4-BE49-F238E27FC236}">
                  <a16:creationId xmlns:a16="http://schemas.microsoft.com/office/drawing/2014/main" id="{BF74C9C8-1613-0397-5ADD-69F8FD6257DD}"/>
                </a:ext>
              </a:extLst>
            </p:cNvPr>
            <p:cNvSpPr>
              <a:spLocks noChangeArrowheads="1"/>
            </p:cNvSpPr>
            <p:nvPr/>
          </p:nvSpPr>
          <p:spPr bwMode="auto">
            <a:xfrm>
              <a:off x="4422775" y="2571052"/>
              <a:ext cx="180975" cy="180975"/>
            </a:xfrm>
            <a:prstGeom prst="ellipse">
              <a:avLst/>
            </a:prstGeom>
            <a:solidFill>
              <a:schemeClr val="accent2"/>
            </a:solidFill>
            <a:ln w="38100">
              <a:solidFill>
                <a:schemeClr val="bg1"/>
              </a:solidFill>
              <a:round/>
            </a:ln>
          </p:spPr>
          <p:txBody>
            <a:bodyPr lIns="90170" tIns="46990" rIns="90170" bIns="46990" anchor="ctr"/>
            <a:lstStyle/>
            <a:p>
              <a:pPr algn="ctr" eaLnBrk="0" hangingPunct="0"/>
              <a:endParaRPr lang="zh-CN" altLang="zh-CN">
                <a:solidFill>
                  <a:srgbClr val="FFFFFF"/>
                </a:solidFill>
                <a:latin typeface="造字工房悦黑体验版纤细体"/>
                <a:ea typeface="造字工房悦黑体验版纤细体"/>
                <a:cs typeface="造字工房悦黑体验版纤细体"/>
                <a:sym typeface="造字工房悦黑体验版纤细体"/>
              </a:endParaRPr>
            </a:p>
          </p:txBody>
        </p:sp>
        <p:sp>
          <p:nvSpPr>
            <p:cNvPr id="8" name="椭圆 8">
              <a:extLst>
                <a:ext uri="{FF2B5EF4-FFF2-40B4-BE49-F238E27FC236}">
                  <a16:creationId xmlns:a16="http://schemas.microsoft.com/office/drawing/2014/main" id="{82E3EB66-1DF1-74E8-586E-53C7EFC89DC0}"/>
                </a:ext>
              </a:extLst>
            </p:cNvPr>
            <p:cNvSpPr>
              <a:spLocks noChangeArrowheads="1"/>
            </p:cNvSpPr>
            <p:nvPr/>
          </p:nvSpPr>
          <p:spPr bwMode="auto">
            <a:xfrm>
              <a:off x="4410738" y="5465295"/>
              <a:ext cx="180975" cy="179388"/>
            </a:xfrm>
            <a:prstGeom prst="ellipse">
              <a:avLst/>
            </a:prstGeom>
            <a:solidFill>
              <a:schemeClr val="accent1"/>
            </a:solidFill>
            <a:ln w="38100">
              <a:solidFill>
                <a:schemeClr val="bg1"/>
              </a:solidFill>
              <a:round/>
            </a:ln>
          </p:spPr>
          <p:txBody>
            <a:bodyPr lIns="90170" tIns="46990" rIns="90170" bIns="46990" anchor="ctr"/>
            <a:lstStyle/>
            <a:p>
              <a:pPr algn="ctr" eaLnBrk="0" hangingPunct="0"/>
              <a:endParaRPr lang="zh-CN" altLang="zh-CN">
                <a:solidFill>
                  <a:srgbClr val="FFFFFF"/>
                </a:solidFill>
                <a:latin typeface="造字工房悦黑体验版纤细体"/>
                <a:ea typeface="造字工房悦黑体验版纤细体"/>
                <a:cs typeface="造字工房悦黑体验版纤细体"/>
                <a:sym typeface="造字工房悦黑体验版纤细体"/>
              </a:endParaRPr>
            </a:p>
          </p:txBody>
        </p:sp>
      </p:grpSp>
      <p:sp>
        <p:nvSpPr>
          <p:cNvPr id="9" name="TextBox 3">
            <a:extLst>
              <a:ext uri="{FF2B5EF4-FFF2-40B4-BE49-F238E27FC236}">
                <a16:creationId xmlns:a16="http://schemas.microsoft.com/office/drawing/2014/main" id="{872B776C-F418-83E0-645C-88B7C0FA46A5}"/>
              </a:ext>
            </a:extLst>
          </p:cNvPr>
          <p:cNvSpPr txBox="1">
            <a:spLocks noChangeArrowheads="1"/>
          </p:cNvSpPr>
          <p:nvPr/>
        </p:nvSpPr>
        <p:spPr bwMode="auto">
          <a:xfrm>
            <a:off x="5484545" y="45050"/>
            <a:ext cx="1393457"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chemeClr val="accent1"/>
                </a:solidFill>
                <a:ea typeface="微软雅黑" panose="020B0503020204020204" pitchFamily="34" charset="-122"/>
              </a:rPr>
              <a:t>提  纲</a:t>
            </a:r>
          </a:p>
        </p:txBody>
      </p:sp>
    </p:spTree>
    <p:extLst>
      <p:ext uri="{BB962C8B-B14F-4D97-AF65-F5344CB8AC3E}">
        <p14:creationId xmlns:p14="http://schemas.microsoft.com/office/powerpoint/2010/main" val="1357582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9762" y="1046838"/>
            <a:ext cx="11079742" cy="961289"/>
          </a:xfrm>
          <a:prstGeom prst="rect">
            <a:avLst/>
          </a:prstGeom>
          <a:noFill/>
        </p:spPr>
        <p:txBody>
          <a:bodyPr wrap="square">
            <a:spAutoFit/>
          </a:bodyPr>
          <a:lstStyle/>
          <a:p>
            <a:pPr indent="452755" eaLnBrk="0" fontAlgn="auto" hangingPunct="0">
              <a:lnSpc>
                <a:spcPct val="150000"/>
              </a:lnSpc>
              <a:spcAft>
                <a:spcPts val="0"/>
              </a:spcAft>
              <a:buNone/>
              <a:defRPr/>
            </a:pPr>
            <a:r>
              <a:rPr lang="zh-CN" altLang="en-US" sz="2000" b="1" dirty="0">
                <a:latin typeface="微软雅黑" panose="020B0503020204020204" pitchFamily="34" charset="-122"/>
                <a:ea typeface="微软雅黑" panose="020B0503020204020204" pitchFamily="34" charset="-122"/>
              </a:rPr>
              <a:t>目前，测井解释结论含油饱和度量化的行业或企业标准没有明确规定，仅</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低饱和度油气层测井评价技术规范</a:t>
            </a:r>
            <a:r>
              <a:rPr lang="en-US" altLang="zh-CN" sz="2000" b="1" dirty="0">
                <a:latin typeface="微软雅黑" panose="020B0503020204020204" pitchFamily="34" charset="-122"/>
                <a:ea typeface="微软雅黑" panose="020B0503020204020204" pitchFamily="34" charset="-122"/>
              </a:rPr>
              <a:t>》Q/SY 02042-2024  </a:t>
            </a:r>
            <a:r>
              <a:rPr lang="zh-CN" altLang="en-US" sz="2000" b="1" dirty="0">
                <a:latin typeface="微软雅黑" panose="020B0503020204020204" pitchFamily="34" charset="-122"/>
                <a:ea typeface="微软雅黑" panose="020B0503020204020204" pitchFamily="34" charset="-122"/>
              </a:rPr>
              <a:t>中提到“低饱和度油层含油气饱和度介于</a:t>
            </a:r>
            <a:r>
              <a:rPr lang="en-US" altLang="zh-CN" sz="2000" b="1" dirty="0">
                <a:latin typeface="微软雅黑" panose="020B0503020204020204" pitchFamily="34" charset="-122"/>
                <a:ea typeface="微软雅黑" panose="020B0503020204020204" pitchFamily="34" charset="-122"/>
              </a:rPr>
              <a:t>30~55%</a:t>
            </a:r>
            <a:r>
              <a:rPr lang="zh-CN" altLang="en-US" sz="2000" b="1" dirty="0">
                <a:latin typeface="微软雅黑" panose="020B0503020204020204" pitchFamily="34" charset="-122"/>
                <a:ea typeface="微软雅黑" panose="020B0503020204020204" pitchFamily="34" charset="-122"/>
              </a:rPr>
              <a:t>。”</a:t>
            </a:r>
          </a:p>
        </p:txBody>
      </p:sp>
      <p:sp>
        <p:nvSpPr>
          <p:cNvPr id="3" name="TextBox 3"/>
          <p:cNvSpPr txBox="1">
            <a:spLocks noChangeArrowheads="1"/>
          </p:cNvSpPr>
          <p:nvPr/>
        </p:nvSpPr>
        <p:spPr bwMode="auto">
          <a:xfrm>
            <a:off x="4191468" y="87580"/>
            <a:ext cx="5601118"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四、下一步调整优化方案</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704" y="2068295"/>
            <a:ext cx="3710421" cy="4403631"/>
          </a:xfrm>
          <a:prstGeom prst="rect">
            <a:avLst/>
          </a:prstGeom>
        </p:spPr>
      </p:pic>
      <p:cxnSp>
        <p:nvCxnSpPr>
          <p:cNvPr id="8" name="直接连接符 7"/>
          <p:cNvCxnSpPr/>
          <p:nvPr/>
        </p:nvCxnSpPr>
        <p:spPr>
          <a:xfrm>
            <a:off x="2488256" y="5133633"/>
            <a:ext cx="232996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560958" y="3578955"/>
            <a:ext cx="4939553" cy="922020"/>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ea typeface="黑体" panose="02010609060101010101" charset="-122"/>
                <a:cs typeface="Times New Roman" panose="02020603050405020304" pitchFamily="18" charset="0"/>
              </a:rPr>
              <a:t>“成藏不充分或后期水淹作用导致含油气饱和度低，其值介于</a:t>
            </a:r>
            <a:r>
              <a:rPr lang="en-US" altLang="zh-CN" dirty="0">
                <a:latin typeface="Times New Roman" panose="02020603050405020304" pitchFamily="18" charset="0"/>
                <a:ea typeface="黑体" panose="02010609060101010101" charset="-122"/>
                <a:cs typeface="Times New Roman" panose="02020603050405020304" pitchFamily="18" charset="0"/>
              </a:rPr>
              <a:t>30%~55%</a:t>
            </a:r>
            <a:r>
              <a:rPr lang="zh-CN" altLang="en-US" dirty="0">
                <a:latin typeface="Times New Roman" panose="02020603050405020304" pitchFamily="18" charset="0"/>
                <a:ea typeface="黑体" panose="02010609060101010101" charset="-122"/>
                <a:cs typeface="Times New Roman" panose="02020603050405020304" pitchFamily="18" charset="0"/>
              </a:rPr>
              <a:t>”。</a:t>
            </a:r>
          </a:p>
        </p:txBody>
      </p:sp>
      <p:cxnSp>
        <p:nvCxnSpPr>
          <p:cNvPr id="11" name="直接箭头连接符 10"/>
          <p:cNvCxnSpPr>
            <a:stCxn id="9" idx="1"/>
          </p:cNvCxnSpPr>
          <p:nvPr/>
        </p:nvCxnSpPr>
        <p:spPr>
          <a:xfrm flipH="1">
            <a:off x="4818217" y="4039731"/>
            <a:ext cx="1742741" cy="9790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46333" y="1263403"/>
            <a:ext cx="9231975" cy="961289"/>
          </a:xfrm>
          <a:prstGeom prst="rect">
            <a:avLst/>
          </a:prstGeom>
          <a:noFill/>
        </p:spPr>
        <p:txBody>
          <a:bodyPr wrap="square">
            <a:spAutoFit/>
          </a:bodyPr>
          <a:lstStyle/>
          <a:p>
            <a:pPr indent="447675" eaLnBrk="0" fontAlgn="auto" hangingPunct="0">
              <a:lnSpc>
                <a:spcPct val="150000"/>
              </a:lnSpc>
              <a:spcBef>
                <a:spcPct val="0"/>
              </a:spcBef>
              <a:spcAft>
                <a:spcPts val="0"/>
              </a:spcAft>
              <a:buNone/>
              <a:defRPr/>
            </a:pPr>
            <a:r>
              <a:rPr lang="zh-CN" altLang="en-US" sz="2000" kern="0"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关于储层含油气饱和度量化标准，调研了中油测井新疆、大庆等分公司，均无明文规定，大致常用评价标准如下，大港的含油气饱和度指标低</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左右。</a:t>
            </a:r>
          </a:p>
        </p:txBody>
      </p:sp>
      <p:sp>
        <p:nvSpPr>
          <p:cNvPr id="3" name="TextBox 3"/>
          <p:cNvSpPr txBox="1">
            <a:spLocks noChangeArrowheads="1"/>
          </p:cNvSpPr>
          <p:nvPr/>
        </p:nvSpPr>
        <p:spPr bwMode="auto">
          <a:xfrm>
            <a:off x="4191468" y="87580"/>
            <a:ext cx="5601118"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四、下一步调整优化方案</a:t>
            </a:r>
          </a:p>
        </p:txBody>
      </p:sp>
      <p:graphicFrame>
        <p:nvGraphicFramePr>
          <p:cNvPr id="5" name="表格 4"/>
          <p:cNvGraphicFramePr>
            <a:graphicFrameLocks noGrp="1"/>
          </p:cNvGraphicFramePr>
          <p:nvPr>
            <p:extLst>
              <p:ext uri="{D42A27DB-BD31-4B8C-83A1-F6EECF244321}">
                <p14:modId xmlns:p14="http://schemas.microsoft.com/office/powerpoint/2010/main" val="2622974354"/>
              </p:ext>
            </p:extLst>
          </p:nvPr>
        </p:nvGraphicFramePr>
        <p:xfrm>
          <a:off x="2775723" y="2717358"/>
          <a:ext cx="7156419" cy="2250775"/>
        </p:xfrm>
        <a:graphic>
          <a:graphicData uri="http://schemas.openxmlformats.org/drawingml/2006/table">
            <a:tbl>
              <a:tblPr firstRow="1" bandRow="1">
                <a:tableStyleId>{5C22544A-7EE6-4342-B048-85BDC9FD1C3A}</a:tableStyleId>
              </a:tblPr>
              <a:tblGrid>
                <a:gridCol w="1312700">
                  <a:extLst>
                    <a:ext uri="{9D8B030D-6E8A-4147-A177-3AD203B41FA5}">
                      <a16:colId xmlns:a16="http://schemas.microsoft.com/office/drawing/2014/main" val="20000"/>
                    </a:ext>
                  </a:extLst>
                </a:gridCol>
                <a:gridCol w="1881554">
                  <a:extLst>
                    <a:ext uri="{9D8B030D-6E8A-4147-A177-3AD203B41FA5}">
                      <a16:colId xmlns:a16="http://schemas.microsoft.com/office/drawing/2014/main" val="20001"/>
                    </a:ext>
                  </a:extLst>
                </a:gridCol>
                <a:gridCol w="1978269">
                  <a:extLst>
                    <a:ext uri="{9D8B030D-6E8A-4147-A177-3AD203B41FA5}">
                      <a16:colId xmlns:a16="http://schemas.microsoft.com/office/drawing/2014/main" val="20002"/>
                    </a:ext>
                  </a:extLst>
                </a:gridCol>
                <a:gridCol w="1983896">
                  <a:extLst>
                    <a:ext uri="{9D8B030D-6E8A-4147-A177-3AD203B41FA5}">
                      <a16:colId xmlns:a16="http://schemas.microsoft.com/office/drawing/2014/main" val="20003"/>
                    </a:ext>
                  </a:extLst>
                </a:gridCol>
              </a:tblGrid>
              <a:tr h="450155">
                <a:tc>
                  <a:txBody>
                    <a:bodyP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新疆</a:t>
                      </a:r>
                    </a:p>
                  </a:txBody>
                  <a:tcPr/>
                </a:tc>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大庆</a:t>
                      </a:r>
                    </a:p>
                  </a:txBody>
                  <a:tcPr/>
                </a:tc>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大港</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（现用）</a:t>
                      </a:r>
                    </a:p>
                  </a:txBody>
                  <a:tcPr/>
                </a:tc>
                <a:extLst>
                  <a:ext uri="{0D108BD9-81ED-4DB2-BD59-A6C34878D82A}">
                    <a16:rowId xmlns:a16="http://schemas.microsoft.com/office/drawing/2014/main" val="10000"/>
                  </a:ext>
                </a:extLst>
              </a:tr>
              <a:tr h="450155">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气层</a:t>
                      </a:r>
                    </a:p>
                  </a:txBody>
                  <a:tcPr/>
                </a:tc>
                <a:tc>
                  <a:txBody>
                    <a:bodyPr/>
                    <a:lstStyle/>
                    <a:p>
                      <a:pPr algn="ct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So</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60%</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So</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60%</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ct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So</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55%</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450155">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油层</a:t>
                      </a:r>
                    </a:p>
                  </a:txBody>
                  <a:tcPr/>
                </a:tc>
                <a:tc>
                  <a:txBody>
                    <a:bodyPr/>
                    <a:lstStyle/>
                    <a:p>
                      <a:pPr algn="ct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45%</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ct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50</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So</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45%</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2"/>
                  </a:ext>
                </a:extLst>
              </a:tr>
              <a:tr h="450155">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油水同层</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35~45%</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30~50%</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30</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45%</a:t>
                      </a:r>
                    </a:p>
                  </a:txBody>
                  <a:tcPr/>
                </a:tc>
                <a:extLst>
                  <a:ext uri="{0D108BD9-81ED-4DB2-BD59-A6C34878D82A}">
                    <a16:rowId xmlns:a16="http://schemas.microsoft.com/office/drawing/2014/main" val="10003"/>
                  </a:ext>
                </a:extLst>
              </a:tr>
              <a:tr h="450155">
                <a:tc>
                  <a:txBody>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差油层</a:t>
                      </a:r>
                    </a:p>
                  </a:txBody>
                  <a:tcPr/>
                </a:tc>
                <a:tc>
                  <a:txBody>
                    <a:bodyPr/>
                    <a:lstStyle/>
                    <a:p>
                      <a:pPr algn="ctr"/>
                      <a:r>
                        <a:rPr lang="zh-CN" altLang="en-US"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25%</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≈30%</a:t>
                      </a:r>
                      <a:endParaRPr lang="zh-CN" altLang="en-US" sz="1600" b="1"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15</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25%</a:t>
                      </a:r>
                    </a:p>
                  </a:txBody>
                  <a:tcPr/>
                </a:tc>
                <a:extLst>
                  <a:ext uri="{0D108BD9-81ED-4DB2-BD59-A6C34878D82A}">
                    <a16:rowId xmlns:a16="http://schemas.microsoft.com/office/drawing/2014/main" val="10004"/>
                  </a:ext>
                </a:extLst>
              </a:tr>
            </a:tbl>
          </a:graphicData>
        </a:graphic>
      </p:graphicFrame>
      <p:sp>
        <p:nvSpPr>
          <p:cNvPr id="6" name="文本框 5"/>
          <p:cNvSpPr txBox="1"/>
          <p:nvPr/>
        </p:nvSpPr>
        <p:spPr>
          <a:xfrm>
            <a:off x="8171629" y="5167584"/>
            <a:ext cx="1620957" cy="307777"/>
          </a:xfrm>
          <a:prstGeom prst="rect">
            <a:avLst/>
          </a:prstGeom>
          <a:noFill/>
        </p:spPr>
        <p:txBody>
          <a:bodyPr wrap="none" rtlCol="0">
            <a:spAutoFit/>
          </a:bodyPr>
          <a:lstStyle/>
          <a:p>
            <a:r>
              <a:rPr lang="zh-CN" altLang="en-US" sz="1400" b="1" dirty="0"/>
              <a:t>以上均为平均值。</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9907" y="1142940"/>
            <a:ext cx="10287051" cy="961289"/>
          </a:xfrm>
          <a:prstGeom prst="rect">
            <a:avLst/>
          </a:prstGeom>
          <a:noFill/>
        </p:spPr>
        <p:txBody>
          <a:bodyPr wrap="square">
            <a:spAutoFit/>
          </a:bodyPr>
          <a:lstStyle/>
          <a:p>
            <a:pPr indent="452755" eaLnBrk="0" fontAlgn="auto" hangingPunct="0">
              <a:lnSpc>
                <a:spcPct val="150000"/>
              </a:lnSpc>
              <a:spcAft>
                <a:spcPts val="0"/>
              </a:spcAft>
              <a:defRPr/>
            </a:pPr>
            <a:r>
              <a:rPr lang="zh-CN" altLang="en-US" sz="2000" b="1" dirty="0">
                <a:latin typeface="微软雅黑" panose="020B0503020204020204" pitchFamily="34" charset="-122"/>
                <a:ea typeface="微软雅黑" panose="020B0503020204020204" pitchFamily="34" charset="-122"/>
              </a:rPr>
              <a:t>针对大港油田含油饱和度计算参数相对偏低的问题，中油测井天津分公司进行认真检查和分析，并</a:t>
            </a:r>
            <a:r>
              <a:rPr lang="zh-CN" altLang="en-US" sz="2000" b="1" dirty="0">
                <a:latin typeface="微软雅黑" panose="020B0503020204020204" pitchFamily="34" charset="-122"/>
                <a:ea typeface="微软雅黑" panose="020B0503020204020204" pitchFamily="34" charset="-122"/>
                <a:sym typeface="+mn-ea"/>
              </a:rPr>
              <a:t>制定相应措施，</a:t>
            </a:r>
            <a:r>
              <a:rPr lang="zh-CN" altLang="en-US" sz="2000" b="1" dirty="0">
                <a:latin typeface="微软雅黑" panose="020B0503020204020204" pitchFamily="34" charset="-122"/>
                <a:ea typeface="微软雅黑" panose="020B0503020204020204" pitchFamily="34" charset="-122"/>
              </a:rPr>
              <a:t>进一步提升含油饱和度参数评价精度。</a:t>
            </a:r>
          </a:p>
        </p:txBody>
      </p:sp>
      <p:sp>
        <p:nvSpPr>
          <p:cNvPr id="3" name="TextBox 3"/>
          <p:cNvSpPr txBox="1">
            <a:spLocks noChangeArrowheads="1"/>
          </p:cNvSpPr>
          <p:nvPr/>
        </p:nvSpPr>
        <p:spPr bwMode="auto">
          <a:xfrm>
            <a:off x="4191468" y="87580"/>
            <a:ext cx="5601118"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四、下一步调整优化方案</a:t>
            </a:r>
          </a:p>
        </p:txBody>
      </p:sp>
      <p:sp>
        <p:nvSpPr>
          <p:cNvPr id="7" name="文本框 6"/>
          <p:cNvSpPr txBox="1"/>
          <p:nvPr/>
        </p:nvSpPr>
        <p:spPr>
          <a:xfrm>
            <a:off x="858660" y="2553147"/>
            <a:ext cx="5679977" cy="3465179"/>
          </a:xfrm>
          <a:prstGeom prst="rect">
            <a:avLst/>
          </a:prstGeom>
          <a:noFill/>
        </p:spPr>
        <p:txBody>
          <a:bodyPr wrap="square" rtlCol="0">
            <a:spAutoFit/>
          </a:bodyPr>
          <a:lstStyle/>
          <a:p>
            <a:pPr marL="342900" indent="-342900">
              <a:lnSpc>
                <a:spcPct val="150000"/>
              </a:lnSpc>
              <a:spcBef>
                <a:spcPts val="1200"/>
              </a:spcBef>
              <a:buFont typeface="Wingdings" panose="05000000000000000000" pitchFamily="2" charset="2"/>
              <a:buChar char="Ø"/>
            </a:pPr>
            <a:r>
              <a:rPr lang="en-US" altLang="zh-CN" sz="1600" b="1" dirty="0">
                <a:solidFill>
                  <a:srgbClr val="002060"/>
                </a:solidFill>
                <a:latin typeface="微软雅黑" panose="020B0503020204020204" pitchFamily="34" charset="-122"/>
                <a:ea typeface="微软雅黑" panose="020B0503020204020204" pitchFamily="34" charset="-122"/>
              </a:rPr>
              <a:t>1. </a:t>
            </a:r>
            <a:r>
              <a:rPr lang="zh-CN" altLang="en-US" sz="1600" b="1" dirty="0">
                <a:solidFill>
                  <a:srgbClr val="002060"/>
                </a:solidFill>
                <a:latin typeface="微软雅黑" panose="020B0503020204020204" pitchFamily="34" charset="-122"/>
                <a:ea typeface="微软雅黑" panose="020B0503020204020204" pitchFamily="34" charset="-122"/>
                <a:sym typeface="+mn-ea"/>
              </a:rPr>
              <a:t>收集</a:t>
            </a:r>
            <a:r>
              <a:rPr lang="en-US" altLang="zh-CN" sz="1600" b="1" dirty="0">
                <a:solidFill>
                  <a:srgbClr val="002060"/>
                </a:solidFill>
                <a:latin typeface="微软雅黑" panose="020B0503020204020204" pitchFamily="34" charset="-122"/>
                <a:ea typeface="微软雅黑" panose="020B0503020204020204" pitchFamily="34" charset="-122"/>
                <a:sym typeface="+mn-ea"/>
              </a:rPr>
              <a:t>2000</a:t>
            </a:r>
            <a:r>
              <a:rPr lang="zh-CN" altLang="en-US" sz="1600" b="1" dirty="0">
                <a:solidFill>
                  <a:srgbClr val="002060"/>
                </a:solidFill>
                <a:latin typeface="微软雅黑" panose="020B0503020204020204" pitchFamily="34" charset="-122"/>
                <a:ea typeface="微软雅黑" panose="020B0503020204020204" pitchFamily="34" charset="-122"/>
                <a:sym typeface="+mn-ea"/>
              </a:rPr>
              <a:t>年以来的取芯资料，丰富全区不同区块</a:t>
            </a:r>
            <a:r>
              <a:rPr lang="en-US" altLang="zh-CN" sz="1600" b="1" dirty="0">
                <a:solidFill>
                  <a:srgbClr val="002060"/>
                </a:solidFill>
                <a:latin typeface="微软雅黑" panose="020B0503020204020204" pitchFamily="34" charset="-122"/>
                <a:ea typeface="微软雅黑" panose="020B0503020204020204" pitchFamily="34" charset="-122"/>
                <a:sym typeface="+mn-ea"/>
              </a:rPr>
              <a:t>abmn</a:t>
            </a:r>
            <a:r>
              <a:rPr lang="zh-CN" altLang="en-US" sz="1600" b="1" dirty="0">
                <a:solidFill>
                  <a:srgbClr val="002060"/>
                </a:solidFill>
                <a:latin typeface="微软雅黑" panose="020B0503020204020204" pitchFamily="34" charset="-122"/>
                <a:ea typeface="微软雅黑" panose="020B0503020204020204" pitchFamily="34" charset="-122"/>
                <a:sym typeface="+mn-ea"/>
              </a:rPr>
              <a:t>岩电参数取值表，提高含油饱和度计算精度；</a:t>
            </a:r>
            <a:endParaRPr lang="zh-CN" altLang="en-US" sz="1600" b="1"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spcBef>
                <a:spcPts val="1200"/>
              </a:spcBef>
              <a:buFont typeface="Wingdings" panose="05000000000000000000" pitchFamily="2" charset="2"/>
              <a:buChar char="Ø"/>
            </a:pPr>
            <a:r>
              <a:rPr lang="en-US" altLang="zh-CN" sz="1600" b="1" dirty="0">
                <a:solidFill>
                  <a:srgbClr val="002060"/>
                </a:solidFill>
                <a:latin typeface="微软雅黑" panose="020B0503020204020204" pitchFamily="34" charset="-122"/>
                <a:ea typeface="微软雅黑" panose="020B0503020204020204" pitchFamily="34" charset="-122"/>
              </a:rPr>
              <a:t>2. </a:t>
            </a:r>
            <a:r>
              <a:rPr lang="zh-CN" altLang="en-US" sz="1600" b="1" dirty="0">
                <a:solidFill>
                  <a:srgbClr val="002060"/>
                </a:solidFill>
                <a:latin typeface="微软雅黑" panose="020B0503020204020204" pitchFamily="34" charset="-122"/>
                <a:ea typeface="微软雅黑" panose="020B0503020204020204" pitchFamily="34" charset="-122"/>
              </a:rPr>
              <a:t>结合取芯井渗透率实验资料，约束低渗透储层的渗透率计算模型</a:t>
            </a:r>
            <a:r>
              <a:rPr lang="zh-CN" altLang="en-US" sz="1600" b="1" dirty="0">
                <a:solidFill>
                  <a:srgbClr val="002060"/>
                </a:solidFill>
                <a:latin typeface="微软雅黑" panose="020B0503020204020204" pitchFamily="34" charset="-122"/>
                <a:ea typeface="微软雅黑" panose="020B0503020204020204" pitchFamily="34" charset="-122"/>
                <a:sym typeface="+mn-ea"/>
              </a:rPr>
              <a:t>；</a:t>
            </a:r>
            <a:endParaRPr lang="en-US" altLang="zh-CN" sz="1600" b="1"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spcBef>
                <a:spcPts val="1200"/>
              </a:spcBef>
              <a:buFont typeface="Wingdings" panose="05000000000000000000" pitchFamily="2" charset="2"/>
              <a:buChar char="Ø"/>
            </a:pPr>
            <a:r>
              <a:rPr lang="en-US" altLang="zh-CN" sz="1600" b="1" dirty="0">
                <a:solidFill>
                  <a:srgbClr val="002060"/>
                </a:solidFill>
                <a:latin typeface="微软雅黑" panose="020B0503020204020204" pitchFamily="34" charset="-122"/>
                <a:ea typeface="微软雅黑" panose="020B0503020204020204" pitchFamily="34" charset="-122"/>
              </a:rPr>
              <a:t>3. </a:t>
            </a:r>
            <a:r>
              <a:rPr lang="zh-CN" altLang="en-US" sz="1600" b="1" dirty="0">
                <a:solidFill>
                  <a:srgbClr val="002060"/>
                </a:solidFill>
                <a:latin typeface="微软雅黑" panose="020B0503020204020204" pitchFamily="34" charset="-122"/>
                <a:ea typeface="微软雅黑" panose="020B0503020204020204" pitchFamily="34" charset="-122"/>
              </a:rPr>
              <a:t>对储层中的隔夹层进行精细划分，降低隔夹层对储层平均孔隙度计算的影响，进而提升含油饱和度的均值。</a:t>
            </a:r>
            <a:endParaRPr lang="en-US" altLang="zh-CN" sz="1600" b="1" dirty="0">
              <a:solidFill>
                <a:srgbClr val="002060"/>
              </a:solidFill>
              <a:latin typeface="微软雅黑" panose="020B0503020204020204" pitchFamily="34" charset="-122"/>
              <a:ea typeface="微软雅黑" panose="020B0503020204020204" pitchFamily="34" charset="-122"/>
            </a:endParaRPr>
          </a:p>
          <a:p>
            <a:pPr marL="285750" indent="-285750">
              <a:lnSpc>
                <a:spcPct val="150000"/>
              </a:lnSpc>
              <a:spcBef>
                <a:spcPts val="1200"/>
              </a:spcBef>
              <a:buFont typeface="Wingdings" panose="05000000000000000000" charset="0"/>
              <a:buChar char="Ø"/>
            </a:pPr>
            <a:r>
              <a:rPr lang="en-US" altLang="zh-CN" sz="1600" b="1" dirty="0">
                <a:solidFill>
                  <a:srgbClr val="002060"/>
                </a:solidFill>
                <a:latin typeface="微软雅黑" panose="020B0503020204020204" pitchFamily="34" charset="-122"/>
                <a:ea typeface="微软雅黑" panose="020B0503020204020204" pitchFamily="34" charset="-122"/>
              </a:rPr>
              <a:t>4. </a:t>
            </a:r>
            <a:r>
              <a:rPr lang="zh-CN" altLang="en-US" sz="1600" b="1" dirty="0">
                <a:solidFill>
                  <a:srgbClr val="002060"/>
                </a:solidFill>
                <a:latin typeface="微软雅黑" panose="020B0503020204020204" pitchFamily="34" charset="-122"/>
                <a:ea typeface="微软雅黑" panose="020B0503020204020204" pitchFamily="34" charset="-122"/>
              </a:rPr>
              <a:t>对低对比度储层，通过泥质校正等计算方法，提升含油饱和度计算精度。</a:t>
            </a:r>
          </a:p>
        </p:txBody>
      </p:sp>
      <p:grpSp>
        <p:nvGrpSpPr>
          <p:cNvPr id="10" name="组合 9">
            <a:extLst>
              <a:ext uri="{FF2B5EF4-FFF2-40B4-BE49-F238E27FC236}">
                <a16:creationId xmlns:a16="http://schemas.microsoft.com/office/drawing/2014/main" id="{2B3905C9-921B-19EB-500A-FFA5361E3C49}"/>
              </a:ext>
            </a:extLst>
          </p:cNvPr>
          <p:cNvGrpSpPr/>
          <p:nvPr/>
        </p:nvGrpSpPr>
        <p:grpSpPr>
          <a:xfrm>
            <a:off x="6538637" y="2400756"/>
            <a:ext cx="5567510" cy="4003599"/>
            <a:chOff x="5228949" y="2157670"/>
            <a:chExt cx="7136851" cy="4246685"/>
          </a:xfrm>
        </p:grpSpPr>
        <p:pic>
          <p:nvPicPr>
            <p:cNvPr id="4" name="图片 3">
              <a:extLst>
                <a:ext uri="{FF2B5EF4-FFF2-40B4-BE49-F238E27FC236}">
                  <a16:creationId xmlns:a16="http://schemas.microsoft.com/office/drawing/2014/main" id="{7FCF39A7-CB45-BF06-B90D-61CBDE5645BB}"/>
                </a:ext>
              </a:extLst>
            </p:cNvPr>
            <p:cNvPicPr>
              <a:picLocks noChangeAspect="1"/>
            </p:cNvPicPr>
            <p:nvPr/>
          </p:nvPicPr>
          <p:blipFill>
            <a:blip r:embed="rId2"/>
            <a:stretch>
              <a:fillRect/>
            </a:stretch>
          </p:blipFill>
          <p:spPr>
            <a:xfrm>
              <a:off x="5228949" y="2157670"/>
              <a:ext cx="5128140" cy="4246685"/>
            </a:xfrm>
            <a:prstGeom prst="rect">
              <a:avLst/>
            </a:prstGeom>
          </p:spPr>
        </p:pic>
        <p:cxnSp>
          <p:nvCxnSpPr>
            <p:cNvPr id="5" name="直接箭头连接符 4">
              <a:extLst>
                <a:ext uri="{FF2B5EF4-FFF2-40B4-BE49-F238E27FC236}">
                  <a16:creationId xmlns:a16="http://schemas.microsoft.com/office/drawing/2014/main" id="{FED4C6E7-84BA-C02B-20DC-18CCAFFD3608}"/>
                </a:ext>
              </a:extLst>
            </p:cNvPr>
            <p:cNvCxnSpPr/>
            <p:nvPr/>
          </p:nvCxnSpPr>
          <p:spPr>
            <a:xfrm>
              <a:off x="9974901" y="4878928"/>
              <a:ext cx="712178" cy="4252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直接箭头连接符 5">
              <a:extLst>
                <a:ext uri="{FF2B5EF4-FFF2-40B4-BE49-F238E27FC236}">
                  <a16:creationId xmlns:a16="http://schemas.microsoft.com/office/drawing/2014/main" id="{18E22449-F5C4-6C60-A9E3-172C95F8B0E2}"/>
                </a:ext>
              </a:extLst>
            </p:cNvPr>
            <p:cNvCxnSpPr>
              <a:cxnSpLocks/>
            </p:cNvCxnSpPr>
            <p:nvPr/>
          </p:nvCxnSpPr>
          <p:spPr>
            <a:xfrm flipV="1">
              <a:off x="10228974" y="3954668"/>
              <a:ext cx="507022" cy="7502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文本框 7">
              <a:extLst>
                <a:ext uri="{FF2B5EF4-FFF2-40B4-BE49-F238E27FC236}">
                  <a16:creationId xmlns:a16="http://schemas.microsoft.com/office/drawing/2014/main" id="{FEDADE69-A994-D8B9-6849-B398F2C08210}"/>
                </a:ext>
              </a:extLst>
            </p:cNvPr>
            <p:cNvSpPr txBox="1"/>
            <p:nvPr/>
          </p:nvSpPr>
          <p:spPr>
            <a:xfrm>
              <a:off x="10384514" y="5428360"/>
              <a:ext cx="1981286" cy="489696"/>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原</a:t>
              </a:r>
              <a:r>
                <a:rPr lang="en-US" altLang="zh-CN" sz="1200" b="1" dirty="0">
                  <a:latin typeface="微软雅黑" panose="020B0503020204020204" pitchFamily="34" charset="-122"/>
                  <a:ea typeface="微软雅黑" panose="020B0503020204020204" pitchFamily="34" charset="-122"/>
                </a:rPr>
                <a:t>132</a:t>
              </a:r>
              <a:r>
                <a:rPr lang="zh-CN" altLang="en-US" sz="1200" b="1" dirty="0">
                  <a:latin typeface="微软雅黑" panose="020B0503020204020204" pitchFamily="34" charset="-122"/>
                  <a:ea typeface="微软雅黑" panose="020B0503020204020204" pitchFamily="34" charset="-122"/>
                </a:rPr>
                <a:t>号层差油层：</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平均 </a:t>
              </a:r>
              <a:r>
                <a:rPr lang="en-US" altLang="zh-CN" sz="1200" b="1" dirty="0">
                  <a:latin typeface="微软雅黑" panose="020B0503020204020204" pitchFamily="34" charset="-122"/>
                  <a:ea typeface="微软雅黑" panose="020B0503020204020204" pitchFamily="34" charset="-122"/>
                </a:rPr>
                <a:t>So=10.07%</a:t>
              </a:r>
              <a:endParaRPr lang="zh-CN" altLang="en-US" sz="12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A83ECF2-4ABD-304A-AFD6-8763DDE513A3}"/>
                </a:ext>
              </a:extLst>
            </p:cNvPr>
            <p:cNvSpPr txBox="1"/>
            <p:nvPr/>
          </p:nvSpPr>
          <p:spPr>
            <a:xfrm>
              <a:off x="10430091" y="3269093"/>
              <a:ext cx="1890132" cy="685574"/>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精细划分后的</a:t>
              </a:r>
              <a:r>
                <a:rPr lang="en-US" altLang="zh-CN" sz="1200" b="1" dirty="0">
                  <a:latin typeface="微软雅黑" panose="020B0503020204020204" pitchFamily="34" charset="-122"/>
                  <a:ea typeface="微软雅黑" panose="020B0503020204020204" pitchFamily="34" charset="-122"/>
                </a:rPr>
                <a:t>132-1</a:t>
              </a:r>
              <a:r>
                <a:rPr lang="zh-CN" altLang="en-US" sz="1200" b="1" dirty="0">
                  <a:latin typeface="微软雅黑" panose="020B0503020204020204" pitchFamily="34" charset="-122"/>
                  <a:ea typeface="微软雅黑" panose="020B0503020204020204" pitchFamily="34" charset="-122"/>
                </a:rPr>
                <a:t>号差油层：</a:t>
              </a:r>
              <a:endParaRPr lang="en-US" altLang="zh-CN" sz="1200" b="1" dirty="0">
                <a:latin typeface="微软雅黑" panose="020B0503020204020204" pitchFamily="34" charset="-122"/>
                <a:ea typeface="微软雅黑" panose="020B0503020204020204" pitchFamily="34" charset="-122"/>
              </a:endParaRPr>
            </a:p>
            <a:p>
              <a:r>
                <a:rPr lang="zh-CN" altLang="en-US" sz="1200" b="1" dirty="0">
                  <a:latin typeface="微软雅黑" panose="020B0503020204020204" pitchFamily="34" charset="-122"/>
                  <a:ea typeface="微软雅黑" panose="020B0503020204020204" pitchFamily="34" charset="-122"/>
                </a:rPr>
                <a:t>平均 </a:t>
              </a:r>
              <a:r>
                <a:rPr lang="en-US" altLang="zh-CN" sz="1200" b="1" dirty="0">
                  <a:latin typeface="微软雅黑" panose="020B0503020204020204" pitchFamily="34" charset="-122"/>
                  <a:ea typeface="微软雅黑" panose="020B0503020204020204" pitchFamily="34" charset="-122"/>
                </a:rPr>
                <a:t>So=17.58%</a:t>
              </a:r>
              <a:endParaRPr lang="zh-CN" altLang="en-US" sz="1200" b="1"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6623" y="1088008"/>
            <a:ext cx="10462233" cy="961289"/>
          </a:xfrm>
          <a:prstGeom prst="rect">
            <a:avLst/>
          </a:prstGeom>
          <a:noFill/>
        </p:spPr>
        <p:txBody>
          <a:bodyPr wrap="square">
            <a:spAutoFit/>
          </a:bodyPr>
          <a:lstStyle/>
          <a:p>
            <a:pPr indent="452755" eaLnBrk="0" fontAlgn="auto" hangingPunct="0">
              <a:lnSpc>
                <a:spcPct val="150000"/>
              </a:lnSpc>
              <a:spcAft>
                <a:spcPts val="0"/>
              </a:spcAft>
              <a:defRPr/>
            </a:pPr>
            <a:r>
              <a:rPr lang="zh-CN" altLang="en-US" sz="2000" b="1" dirty="0">
                <a:latin typeface="微软雅黑" panose="020B0503020204020204" pitchFamily="34" charset="-122"/>
                <a:ea typeface="微软雅黑" panose="020B0503020204020204" pitchFamily="34" charset="-122"/>
              </a:rPr>
              <a:t>下步建议系统补充关键及特殊层位的岩心实验，同时深化区域岩性、油藏等地质认识，为解释模型的优化与提升建立可靠基础。</a:t>
            </a:r>
          </a:p>
        </p:txBody>
      </p:sp>
      <p:sp>
        <p:nvSpPr>
          <p:cNvPr id="3" name="TextBox 3"/>
          <p:cNvSpPr txBox="1">
            <a:spLocks noChangeArrowheads="1"/>
          </p:cNvSpPr>
          <p:nvPr/>
        </p:nvSpPr>
        <p:spPr bwMode="auto">
          <a:xfrm>
            <a:off x="4191468" y="87580"/>
            <a:ext cx="5601118"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四、下一步调整优化方案</a:t>
            </a:r>
          </a:p>
        </p:txBody>
      </p:sp>
      <p:grpSp>
        <p:nvGrpSpPr>
          <p:cNvPr id="20" name="组合 19"/>
          <p:cNvGrpSpPr/>
          <p:nvPr/>
        </p:nvGrpSpPr>
        <p:grpSpPr>
          <a:xfrm>
            <a:off x="1018998" y="2508239"/>
            <a:ext cx="5328741" cy="3787552"/>
            <a:chOff x="8132580" y="2970490"/>
            <a:chExt cx="3480229" cy="3273945"/>
          </a:xfrm>
        </p:grpSpPr>
        <p:sp>
          <p:nvSpPr>
            <p:cNvPr id="13" name="文本框 12"/>
            <p:cNvSpPr txBox="1"/>
            <p:nvPr/>
          </p:nvSpPr>
          <p:spPr>
            <a:xfrm>
              <a:off x="8194723" y="5638115"/>
              <a:ext cx="3404405" cy="606320"/>
            </a:xfrm>
            <a:prstGeom prst="rect">
              <a:avLst/>
            </a:prstGeom>
            <a:noFill/>
          </p:spPr>
          <p:txBody>
            <a:bodyPr wrap="square">
              <a:spAutoFit/>
            </a:bodyPr>
            <a:lstStyle/>
            <a:p>
              <a:pPr>
                <a:lnSpc>
                  <a:spcPct val="125000"/>
                </a:lnSpc>
              </a:pPr>
              <a:r>
                <a:rPr lang="zh-CN"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常压法</a:t>
              </a:r>
              <a:r>
                <a:rPr lang="zh-CN" altLang="en-US"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m</a:t>
              </a:r>
              <a:r>
                <a:rPr lang="en-US"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1.98</a:t>
              </a:r>
              <a:r>
                <a:rPr lang="zh-CN"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n</a:t>
              </a:r>
              <a:r>
                <a:rPr lang="en-US"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1.59</a:t>
              </a:r>
              <a:r>
                <a:rPr lang="zh-CN"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b</a:t>
              </a:r>
              <a:r>
                <a:rPr lang="en-US"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1.04</a:t>
              </a:r>
              <a:r>
                <a:rPr lang="zh-CN"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25000"/>
                </a:lnSpc>
              </a:pPr>
              <a:r>
                <a:rPr lang="zh-CN"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覆压法</a:t>
              </a:r>
              <a:r>
                <a:rPr lang="zh-CN" altLang="en-US"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m</a:t>
              </a:r>
              <a:r>
                <a:rPr lang="en-US"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2.10</a:t>
              </a:r>
              <a:r>
                <a:rPr lang="zh-CN"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n</a:t>
              </a:r>
              <a:r>
                <a:rPr lang="en-US"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1.86</a:t>
              </a:r>
              <a:r>
                <a:rPr lang="zh-CN"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b</a:t>
              </a:r>
              <a:r>
                <a:rPr lang="en-US"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rgbClr val="C00000"/>
                  </a:solidFill>
                  <a:effectLst/>
                  <a:latin typeface="微软雅黑" panose="020B0503020204020204" pitchFamily="34" charset="-122"/>
                  <a:ea typeface="微软雅黑" panose="020B0503020204020204" pitchFamily="34" charset="-122"/>
                </a:rPr>
                <a:t>0.85</a:t>
              </a:r>
              <a:r>
                <a:rPr lang="zh-CN" altLang="zh-CN" sz="14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dirty="0">
                <a:solidFill>
                  <a:srgbClr val="C00000"/>
                </a:solidFill>
                <a:latin typeface="微软雅黑" panose="020B0503020204020204" pitchFamily="34" charset="-122"/>
                <a:ea typeface="微软雅黑" panose="020B0503020204020204" pitchFamily="34" charset="-122"/>
              </a:endParaRPr>
            </a:p>
          </p:txBody>
        </p:sp>
        <p:pic>
          <p:nvPicPr>
            <p:cNvPr id="14"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2580" y="2971215"/>
              <a:ext cx="1710191" cy="126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64957" y="2970490"/>
              <a:ext cx="1747852" cy="125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4281" y="4248496"/>
              <a:ext cx="1734847" cy="128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2580" y="4258596"/>
              <a:ext cx="1710191" cy="127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8346568" y="4058769"/>
              <a:ext cx="543739" cy="307777"/>
            </a:xfrm>
            <a:prstGeom prst="rect">
              <a:avLst/>
            </a:prstGeom>
            <a:solidFill>
              <a:schemeClr val="accent4">
                <a:lumMod val="20000"/>
                <a:lumOff val="80000"/>
              </a:schemeClr>
            </a:solidFill>
          </p:spPr>
          <p:txBody>
            <a:bodyPr wrap="none" rtlCol="0">
              <a:spAutoFit/>
            </a:bodyPr>
            <a:lstStyle/>
            <a:p>
              <a:r>
                <a:rPr lang="zh-CN" altLang="en-US" sz="1400" b="1" dirty="0">
                  <a:latin typeface="等线" panose="02010600030101010101" pitchFamily="2" charset="-122"/>
                  <a:ea typeface="等线" panose="02010600030101010101" pitchFamily="2" charset="-122"/>
                </a:rPr>
                <a:t>覆压</a:t>
              </a:r>
            </a:p>
          </p:txBody>
        </p:sp>
        <p:sp>
          <p:nvSpPr>
            <p:cNvPr id="19" name="文本框 18"/>
            <p:cNvSpPr txBox="1"/>
            <p:nvPr/>
          </p:nvSpPr>
          <p:spPr>
            <a:xfrm>
              <a:off x="10088840" y="4065966"/>
              <a:ext cx="543739" cy="307777"/>
            </a:xfrm>
            <a:prstGeom prst="rect">
              <a:avLst/>
            </a:prstGeom>
            <a:solidFill>
              <a:schemeClr val="accent4">
                <a:lumMod val="20000"/>
                <a:lumOff val="80000"/>
              </a:schemeClr>
            </a:solidFill>
          </p:spPr>
          <p:txBody>
            <a:bodyPr wrap="none" rtlCol="0">
              <a:spAutoFit/>
            </a:bodyPr>
            <a:lstStyle/>
            <a:p>
              <a:r>
                <a:rPr lang="zh-CN" altLang="en-US" sz="1400" b="1" dirty="0">
                  <a:latin typeface="等线" panose="02010600030101010101" pitchFamily="2" charset="-122"/>
                  <a:ea typeface="等线" panose="02010600030101010101" pitchFamily="2" charset="-122"/>
                </a:rPr>
                <a:t>常压</a:t>
              </a:r>
            </a:p>
          </p:txBody>
        </p:sp>
      </p:grpSp>
      <p:pic>
        <p:nvPicPr>
          <p:cNvPr id="23" name="图片 22">
            <a:extLst>
              <a:ext uri="{FF2B5EF4-FFF2-40B4-BE49-F238E27FC236}">
                <a16:creationId xmlns:a16="http://schemas.microsoft.com/office/drawing/2014/main" id="{F4861C76-269C-9D59-2C69-5F417DA155B4}"/>
              </a:ext>
            </a:extLst>
          </p:cNvPr>
          <p:cNvPicPr>
            <a:picLocks noChangeAspect="1"/>
          </p:cNvPicPr>
          <p:nvPr/>
        </p:nvPicPr>
        <p:blipFill>
          <a:blip r:embed="rId6"/>
          <a:stretch>
            <a:fillRect/>
          </a:stretch>
        </p:blipFill>
        <p:spPr>
          <a:xfrm>
            <a:off x="6724507" y="2121504"/>
            <a:ext cx="4448496" cy="41162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0933" y="1845178"/>
            <a:ext cx="3031600" cy="790345"/>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535" b="1" i="0" u="none" strike="noStrike" kern="1200" cap="none" spc="0" normalizeH="0" baseline="0" noProof="0" dirty="0">
                <a:ln>
                  <a:noFill/>
                </a:ln>
                <a:solidFill>
                  <a:srgbClr val="006EB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汇 报 结 束</a:t>
            </a:r>
          </a:p>
        </p:txBody>
      </p:sp>
      <p:sp>
        <p:nvSpPr>
          <p:cNvPr id="5" name="文本框 4"/>
          <p:cNvSpPr txBox="1"/>
          <p:nvPr/>
        </p:nvSpPr>
        <p:spPr>
          <a:xfrm>
            <a:off x="1400933" y="2750725"/>
            <a:ext cx="5109091" cy="584775"/>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3200" b="1" dirty="0">
                <a:solidFill>
                  <a:srgbClr val="006EBE"/>
                </a:solidFill>
                <a:latin typeface="微软雅黑" panose="020B0503020204020204" pitchFamily="34" charset="-122"/>
                <a:ea typeface="微软雅黑" panose="020B0503020204020204" pitchFamily="34" charset="-122"/>
              </a:rPr>
              <a:t>敬请领导、专家批评指正！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24474-DB9D-467F-FF2C-F6B87B8BCEAE}"/>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0F3BC045-D7F4-9E4E-7DCC-3DDF4A6408FD}"/>
              </a:ext>
            </a:extLst>
          </p:cNvPr>
          <p:cNvSpPr txBox="1">
            <a:spLocks noChangeArrowheads="1"/>
          </p:cNvSpPr>
          <p:nvPr/>
        </p:nvSpPr>
        <p:spPr bwMode="auto">
          <a:xfrm>
            <a:off x="4082130" y="7512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一、常规测井系列及应用</a:t>
            </a:r>
          </a:p>
        </p:txBody>
      </p:sp>
      <p:sp>
        <p:nvSpPr>
          <p:cNvPr id="2" name="文本框 99">
            <a:extLst>
              <a:ext uri="{FF2B5EF4-FFF2-40B4-BE49-F238E27FC236}">
                <a16:creationId xmlns:a16="http://schemas.microsoft.com/office/drawing/2014/main" id="{8D6F247F-7C7D-4973-1BCE-3C7F61D54DF0}"/>
              </a:ext>
            </a:extLst>
          </p:cNvPr>
          <p:cNvSpPr txBox="1"/>
          <p:nvPr/>
        </p:nvSpPr>
        <p:spPr>
          <a:xfrm>
            <a:off x="963868" y="1653040"/>
            <a:ext cx="10626664" cy="1169038"/>
          </a:xfrm>
          <a:prstGeom prst="rect">
            <a:avLst/>
          </a:prstGeom>
          <a:solidFill>
            <a:schemeClr val="bg1"/>
          </a:solidFill>
          <a:ln w="9525" cap="flat" cmpd="sng">
            <a:noFill/>
            <a:prstDash val="solid"/>
            <a:miter/>
            <a:headEnd type="none" w="med" len="med"/>
            <a:tailEnd type="none" w="med" len="med"/>
          </a:ln>
        </p:spPr>
        <p:txBody>
          <a:bodyPr wrap="square" anchor="t" anchorCtr="0">
            <a:spAutoFit/>
          </a:bodyPr>
          <a:lstStyle/>
          <a:p>
            <a:pPr>
              <a:lnSpc>
                <a:spcPct val="120000"/>
              </a:lnSpc>
            </a:pPr>
            <a:r>
              <a:rPr lang="en-US" altLang="zh-TW" sz="2000" dirty="0">
                <a:latin typeface="微软雅黑" panose="020B0503020204020204" pitchFamily="34" charset="-122"/>
                <a:ea typeface="微软雅黑" panose="020B0503020204020204" pitchFamily="34" charset="-122"/>
                <a:sym typeface="+mn-ea"/>
              </a:rPr>
              <a:t>       </a:t>
            </a:r>
            <a:r>
              <a:rPr lang="zh-TW" altLang="en-US" sz="2000" b="1" dirty="0">
                <a:solidFill>
                  <a:srgbClr val="000066"/>
                </a:solidFill>
                <a:latin typeface="微软雅黑" panose="020B0503020204020204" pitchFamily="34" charset="-122"/>
                <a:ea typeface="微软雅黑" panose="020B0503020204020204" pitchFamily="34" charset="-122"/>
                <a:sym typeface="+mn-ea"/>
              </a:rPr>
              <a:t>测井仪器采集信息为</a:t>
            </a:r>
            <a:r>
              <a:rPr lang="zh-TW" altLang="en-US" sz="2000" b="1" dirty="0">
                <a:solidFill>
                  <a:srgbClr val="0000FF"/>
                </a:solidFill>
                <a:latin typeface="微软雅黑" panose="020B0503020204020204" pitchFamily="34" charset="-122"/>
                <a:ea typeface="微软雅黑" panose="020B0503020204020204" pitchFamily="34" charset="-122"/>
                <a:sym typeface="+mn-ea"/>
              </a:rPr>
              <a:t>井眼+井壁附近地层信息</a:t>
            </a:r>
            <a:r>
              <a:rPr lang="zh-TW" altLang="en-US" sz="2000" b="1" dirty="0">
                <a:solidFill>
                  <a:srgbClr val="000066"/>
                </a:solidFill>
                <a:latin typeface="微软雅黑" panose="020B0503020204020204" pitchFamily="34" charset="-122"/>
                <a:ea typeface="微软雅黑" panose="020B0503020204020204" pitchFamily="34" charset="-122"/>
                <a:sym typeface="+mn-ea"/>
              </a:rPr>
              <a:t>的综合反映；其中井眼环境是影响资料质量最直接的首要条件</a:t>
            </a:r>
            <a:r>
              <a:rPr lang="zh-CN" altLang="zh-TW" sz="2000" b="1" dirty="0">
                <a:solidFill>
                  <a:srgbClr val="000066"/>
                </a:solidFill>
                <a:latin typeface="微软雅黑" panose="020B0503020204020204" pitchFamily="34" charset="-122"/>
                <a:ea typeface="微软雅黑" panose="020B0503020204020204" pitchFamily="34" charset="-122"/>
                <a:sym typeface="+mn-ea"/>
              </a:rPr>
              <a:t>；</a:t>
            </a:r>
            <a:r>
              <a:rPr lang="zh-TW" altLang="en-US" sz="2000" b="1" dirty="0">
                <a:solidFill>
                  <a:srgbClr val="000066"/>
                </a:solidFill>
                <a:latin typeface="微软雅黑" panose="020B0503020204020204" pitchFamily="34" charset="-122"/>
                <a:ea typeface="微软雅黑" panose="020B0503020204020204" pitchFamily="34" charset="-122"/>
                <a:sym typeface="+mn-ea"/>
              </a:rPr>
              <a:t>钻井液侵入、地质环境复杂性直接制约测井信息的有效性</a:t>
            </a:r>
            <a:r>
              <a:rPr lang="zh-CN" altLang="zh-TW" sz="2000" b="1" dirty="0">
                <a:solidFill>
                  <a:srgbClr val="000066"/>
                </a:solidFill>
                <a:latin typeface="微软雅黑" panose="020B0503020204020204" pitchFamily="34" charset="-122"/>
                <a:ea typeface="微软雅黑" panose="020B0503020204020204" pitchFamily="34" charset="-122"/>
                <a:sym typeface="+mn-ea"/>
              </a:rPr>
              <a:t>、</a:t>
            </a:r>
            <a:r>
              <a:rPr lang="zh-TW" altLang="en-US" sz="2000" b="1" dirty="0">
                <a:solidFill>
                  <a:srgbClr val="000066"/>
                </a:solidFill>
                <a:latin typeface="微软雅黑" panose="020B0503020204020204" pitchFamily="34" charset="-122"/>
                <a:ea typeface="微软雅黑" panose="020B0503020204020204" pitchFamily="34" charset="-122"/>
                <a:sym typeface="+mn-ea"/>
              </a:rPr>
              <a:t>油气层评价的成功率。</a:t>
            </a:r>
          </a:p>
        </p:txBody>
      </p:sp>
      <p:grpSp>
        <p:nvGrpSpPr>
          <p:cNvPr id="4" name="组合 13">
            <a:extLst>
              <a:ext uri="{FF2B5EF4-FFF2-40B4-BE49-F238E27FC236}">
                <a16:creationId xmlns:a16="http://schemas.microsoft.com/office/drawing/2014/main" id="{2CBBA209-47C8-D1BD-8D6A-61938123F185}"/>
              </a:ext>
            </a:extLst>
          </p:cNvPr>
          <p:cNvGrpSpPr/>
          <p:nvPr/>
        </p:nvGrpSpPr>
        <p:grpSpPr>
          <a:xfrm>
            <a:off x="888632" y="2940053"/>
            <a:ext cx="4553806" cy="3211297"/>
            <a:chOff x="1304" y="6346"/>
            <a:chExt cx="6967" cy="3673"/>
          </a:xfrm>
        </p:grpSpPr>
        <p:pic>
          <p:nvPicPr>
            <p:cNvPr id="5" name="对象 3">
              <a:extLst>
                <a:ext uri="{FF2B5EF4-FFF2-40B4-BE49-F238E27FC236}">
                  <a16:creationId xmlns:a16="http://schemas.microsoft.com/office/drawing/2014/main" id="{56E98A3C-0142-B012-4C9E-E433A0BCF4B6}"/>
                </a:ext>
              </a:extLst>
            </p:cNvPr>
            <p:cNvPicPr>
              <a:picLocks noChangeAspect="1"/>
            </p:cNvPicPr>
            <p:nvPr/>
          </p:nvPicPr>
          <p:blipFill>
            <a:blip r:embed="rId3"/>
            <a:srcRect t="-1915" r="-2271" b="-243"/>
            <a:stretch>
              <a:fillRect/>
            </a:stretch>
          </p:blipFill>
          <p:spPr>
            <a:xfrm>
              <a:off x="1845" y="6346"/>
              <a:ext cx="6426" cy="3673"/>
            </a:xfrm>
            <a:prstGeom prst="rect">
              <a:avLst/>
            </a:prstGeom>
            <a:noFill/>
            <a:ln w="9525">
              <a:noFill/>
            </a:ln>
          </p:spPr>
        </p:pic>
        <p:sp>
          <p:nvSpPr>
            <p:cNvPr id="6" name="TextBox 6">
              <a:extLst>
                <a:ext uri="{FF2B5EF4-FFF2-40B4-BE49-F238E27FC236}">
                  <a16:creationId xmlns:a16="http://schemas.microsoft.com/office/drawing/2014/main" id="{B74672A5-E53B-3A1C-600E-1EACE2141F28}"/>
                </a:ext>
              </a:extLst>
            </p:cNvPr>
            <p:cNvSpPr txBox="1"/>
            <p:nvPr/>
          </p:nvSpPr>
          <p:spPr>
            <a:xfrm>
              <a:off x="1304" y="7031"/>
              <a:ext cx="400" cy="2010"/>
            </a:xfrm>
            <a:prstGeom prst="rect">
              <a:avLst/>
            </a:prstGeom>
            <a:noFill/>
            <a:ln w="9525">
              <a:noFill/>
            </a:ln>
          </p:spPr>
          <p:txBody>
            <a:bodyPr>
              <a:spAutoFit/>
            </a:bodyPr>
            <a:lstStyle/>
            <a:p>
              <a:pPr marR="0" algn="ctr" defTabSz="914400">
                <a:buClrTx/>
                <a:buSzTx/>
                <a:buFontTx/>
                <a:defRPr/>
              </a:pPr>
              <a:r>
                <a:rPr kumimoji="0" lang="zh-CN" altLang="en-US" sz="1055" b="1" kern="1200" cap="none" spc="0" normalizeH="0" baseline="0" noProof="0" dirty="0">
                  <a:solidFill>
                    <a:srgbClr val="000066"/>
                  </a:solidFill>
                  <a:latin typeface="Calibri" panose="020F0502020204030204" pitchFamily="34" charset="0"/>
                  <a:ea typeface="宋体" panose="02010600030101010101" pitchFamily="2" charset="-122"/>
                  <a:cs typeface="+mn-cs"/>
                </a:rPr>
                <a:t>泥浆侵入特性示意图</a:t>
              </a:r>
            </a:p>
          </p:txBody>
        </p:sp>
      </p:grpSp>
      <p:sp>
        <p:nvSpPr>
          <p:cNvPr id="7" name="TextBox 5">
            <a:extLst>
              <a:ext uri="{FF2B5EF4-FFF2-40B4-BE49-F238E27FC236}">
                <a16:creationId xmlns:a16="http://schemas.microsoft.com/office/drawing/2014/main" id="{191BA323-AC12-F384-CA24-3DF08A4864D5}"/>
              </a:ext>
            </a:extLst>
          </p:cNvPr>
          <p:cNvSpPr txBox="1"/>
          <p:nvPr/>
        </p:nvSpPr>
        <p:spPr>
          <a:xfrm>
            <a:off x="5881122" y="3239383"/>
            <a:ext cx="5483792" cy="2612638"/>
          </a:xfrm>
          <a:prstGeom prst="rect">
            <a:avLst/>
          </a:prstGeom>
          <a:noFill/>
          <a:ln w="9525">
            <a:noFill/>
          </a:ln>
        </p:spPr>
        <p:txBody>
          <a:bodyPr wrap="square" anchor="t" anchorCtr="0">
            <a:spAutoFit/>
          </a:bodyPr>
          <a:lstStyle/>
          <a:p>
            <a:pPr marL="285750" indent="-285750">
              <a:lnSpc>
                <a:spcPct val="200000"/>
              </a:lnSpc>
              <a:buFont typeface="Wingdings" panose="05000000000000000000" pitchFamily="2" charset="2"/>
              <a:buChar char="ü"/>
            </a:pPr>
            <a:r>
              <a:rPr lang="zh-TW" altLang="en-US" sz="1400" b="1" dirty="0">
                <a:solidFill>
                  <a:srgbClr val="FF0000"/>
                </a:solidFill>
                <a:latin typeface="微软雅黑" panose="020B0503020204020204" pitchFamily="34" charset="-122"/>
                <a:ea typeface="微软雅黑" panose="020B0503020204020204" pitchFamily="34" charset="-122"/>
              </a:rPr>
              <a:t>泥饼</a:t>
            </a:r>
            <a:r>
              <a:rPr lang="zh-CN" altLang="en-US" sz="1400" b="1" dirty="0">
                <a:solidFill>
                  <a:srgbClr val="FF0000"/>
                </a:solidFill>
                <a:latin typeface="微软雅黑" panose="020B0503020204020204" pitchFamily="34" charset="-122"/>
                <a:ea typeface="微软雅黑" panose="020B0503020204020204" pitchFamily="34" charset="-122"/>
              </a:rPr>
              <a:t>（滤饼）：</a:t>
            </a:r>
            <a:r>
              <a:rPr lang="zh-TW" altLang="en-US" sz="1400" b="1" dirty="0">
                <a:latin typeface="微软雅黑" panose="020B0503020204020204" pitchFamily="34" charset="-122"/>
                <a:ea typeface="微软雅黑" panose="020B0503020204020204" pitchFamily="34" charset="-122"/>
              </a:rPr>
              <a:t>厚度</a:t>
            </a:r>
            <a:r>
              <a:rPr lang="en-US" altLang="zh-CN" sz="1400" b="1" dirty="0">
                <a:latin typeface="微软雅黑" panose="020B0503020204020204" pitchFamily="34" charset="-122"/>
                <a:ea typeface="微软雅黑" panose="020B0503020204020204" pitchFamily="34" charset="-122"/>
              </a:rPr>
              <a:t>0.5-2.5cm,</a:t>
            </a:r>
            <a:r>
              <a:rPr lang="zh-CN" altLang="en-US" sz="1400" b="1" dirty="0">
                <a:latin typeface="微软雅黑" panose="020B0503020204020204" pitchFamily="34" charset="-122"/>
                <a:ea typeface="微软雅黑" panose="020B0503020204020204" pitchFamily="34" charset="-122"/>
              </a:rPr>
              <a:t> 为</a:t>
            </a:r>
            <a:r>
              <a:rPr lang="zh-TW" altLang="en-US" sz="1400" b="1" dirty="0">
                <a:latin typeface="微软雅黑" panose="020B0503020204020204" pitchFamily="34" charset="-122"/>
                <a:ea typeface="微软雅黑" panose="020B0503020204020204" pitchFamily="34" charset="-122"/>
              </a:rPr>
              <a:t>泥质颗粒的沉淀物</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ü"/>
            </a:pPr>
            <a:r>
              <a:rPr lang="zh-TW" altLang="en-US" sz="1400" b="1" dirty="0">
                <a:solidFill>
                  <a:srgbClr val="FF0000"/>
                </a:solidFill>
                <a:latin typeface="微软雅黑" panose="020B0503020204020204" pitchFamily="34" charset="-122"/>
                <a:ea typeface="微软雅黑" panose="020B0503020204020204" pitchFamily="34" charset="-122"/>
              </a:rPr>
              <a:t>冲洗带</a:t>
            </a:r>
            <a:r>
              <a:rPr lang="zh-CN" altLang="en-US" sz="1400" b="1" dirty="0">
                <a:solidFill>
                  <a:srgbClr val="FF0000"/>
                </a:solidFill>
                <a:latin typeface="微软雅黑" panose="020B0503020204020204" pitchFamily="34" charset="-122"/>
                <a:ea typeface="微软雅黑" panose="020B0503020204020204" pitchFamily="34" charset="-122"/>
              </a:rPr>
              <a:t>：</a:t>
            </a:r>
            <a:r>
              <a:rPr lang="zh-TW" altLang="en-US" sz="1400" b="1" dirty="0">
                <a:latin typeface="微软雅黑" panose="020B0503020204020204" pitchFamily="34" charset="-122"/>
                <a:ea typeface="微软雅黑" panose="020B0503020204020204" pitchFamily="34" charset="-122"/>
              </a:rPr>
              <a:t>厚度约</a:t>
            </a:r>
            <a:r>
              <a:rPr lang="en-US" altLang="zh-CN" sz="1400" b="1" dirty="0">
                <a:latin typeface="微软雅黑" panose="020B0503020204020204" pitchFamily="34" charset="-122"/>
                <a:ea typeface="微软雅黑" panose="020B0503020204020204" pitchFamily="34" charset="-122"/>
              </a:rPr>
              <a:t>10-50cm,</a:t>
            </a:r>
            <a:r>
              <a:rPr lang="zh-TW" altLang="en-US" sz="1400" b="1" dirty="0">
                <a:latin typeface="微软雅黑" panose="020B0503020204020204" pitchFamily="34" charset="-122"/>
                <a:ea typeface="微软雅黑" panose="020B0503020204020204" pitchFamily="34" charset="-122"/>
              </a:rPr>
              <a:t>是储集层在井壁附近受到强烈冲洗的部分</a:t>
            </a:r>
            <a:r>
              <a:rPr lang="en-US" altLang="zh-CN" sz="1400" b="1" dirty="0">
                <a:latin typeface="微软雅黑" panose="020B0503020204020204" pitchFamily="34" charset="-122"/>
                <a:ea typeface="微软雅黑" panose="020B0503020204020204" pitchFamily="34" charset="-122"/>
              </a:rPr>
              <a:t>,</a:t>
            </a:r>
            <a:r>
              <a:rPr lang="zh-TW" altLang="en-US" sz="1400" b="1" dirty="0">
                <a:latin typeface="微软雅黑" panose="020B0503020204020204" pitchFamily="34" charset="-122"/>
                <a:ea typeface="微软雅黑" panose="020B0503020204020204" pitchFamily="34" charset="-122"/>
              </a:rPr>
              <a:t>孔隙以泥浆滤液为主</a:t>
            </a:r>
            <a:r>
              <a:rPr lang="zh-CN" altLang="en-US" sz="1400" b="1" dirty="0">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ü"/>
            </a:pPr>
            <a:r>
              <a:rPr lang="zh-TW" altLang="en-US" sz="1400" b="1" dirty="0">
                <a:solidFill>
                  <a:srgbClr val="FF0000"/>
                </a:solidFill>
                <a:latin typeface="微软雅黑" panose="020B0503020204020204" pitchFamily="34" charset="-122"/>
                <a:ea typeface="微软雅黑" panose="020B0503020204020204" pitchFamily="34" charset="-122"/>
              </a:rPr>
              <a:t>过渡带</a:t>
            </a:r>
            <a:r>
              <a:rPr lang="zh-CN" altLang="en-US" sz="1400" b="1" dirty="0">
                <a:solidFill>
                  <a:srgbClr val="FF0000"/>
                </a:solidFill>
                <a:latin typeface="微软雅黑" panose="020B0503020204020204" pitchFamily="34" charset="-122"/>
                <a:ea typeface="微软雅黑" panose="020B0503020204020204" pitchFamily="34" charset="-122"/>
              </a:rPr>
              <a:t>：</a:t>
            </a:r>
            <a:r>
              <a:rPr lang="zh-TW" altLang="en-US" sz="1400" b="1" dirty="0">
                <a:latin typeface="微软雅黑" panose="020B0503020204020204" pitchFamily="34" charset="-122"/>
                <a:ea typeface="微软雅黑" panose="020B0503020204020204" pitchFamily="34" charset="-122"/>
              </a:rPr>
              <a:t>是储集层受泥浆侵入影响由强到弱的过渡部分</a:t>
            </a:r>
            <a:r>
              <a:rPr lang="en-US" altLang="zh-CN" sz="1400" b="1" dirty="0">
                <a:latin typeface="微软雅黑" panose="020B0503020204020204" pitchFamily="34" charset="-122"/>
                <a:ea typeface="微软雅黑" panose="020B0503020204020204" pitchFamily="34" charset="-122"/>
              </a:rPr>
              <a:t>,</a:t>
            </a:r>
            <a:r>
              <a:rPr lang="zh-TW" altLang="en-US" sz="1400" b="1" dirty="0">
                <a:latin typeface="微软雅黑" panose="020B0503020204020204" pitchFamily="34" charset="-122"/>
                <a:ea typeface="微软雅黑" panose="020B0503020204020204" pitchFamily="34" charset="-122"/>
              </a:rPr>
              <a:t>其厚度与钻井条件和储集层性质有关</a:t>
            </a:r>
            <a:r>
              <a:rPr lang="zh-CN" altLang="en-US" sz="1400" b="1" dirty="0">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ü"/>
            </a:pPr>
            <a:r>
              <a:rPr lang="zh-TW" altLang="en-US" sz="1400" b="1" dirty="0">
                <a:solidFill>
                  <a:srgbClr val="FF0000"/>
                </a:solidFill>
                <a:latin typeface="微软雅黑" panose="020B0503020204020204" pitchFamily="34" charset="-122"/>
                <a:ea typeface="微软雅黑" panose="020B0503020204020204" pitchFamily="34" charset="-122"/>
              </a:rPr>
              <a:t>原状地层</a:t>
            </a:r>
            <a:r>
              <a:rPr lang="zh-CN" altLang="en-US" sz="1400" b="1" dirty="0">
                <a:solidFill>
                  <a:srgbClr val="FF0000"/>
                </a:solidFill>
                <a:latin typeface="微软雅黑" panose="020B0503020204020204" pitchFamily="34" charset="-122"/>
                <a:ea typeface="微软雅黑" panose="020B0503020204020204" pitchFamily="34" charset="-122"/>
              </a:rPr>
              <a:t>：</a:t>
            </a:r>
            <a:r>
              <a:rPr lang="zh-TW" altLang="en-US" sz="1400" b="1" dirty="0">
                <a:latin typeface="微软雅黑" panose="020B0503020204020204" pitchFamily="34" charset="-122"/>
                <a:ea typeface="微软雅黑" panose="020B0503020204020204" pitchFamily="34" charset="-122"/>
              </a:rPr>
              <a:t>是储集层未受侵入影响部分。</a:t>
            </a:r>
          </a:p>
        </p:txBody>
      </p:sp>
      <p:sp>
        <p:nvSpPr>
          <p:cNvPr id="8" name="文本框 7">
            <a:extLst>
              <a:ext uri="{FF2B5EF4-FFF2-40B4-BE49-F238E27FC236}">
                <a16:creationId xmlns:a16="http://schemas.microsoft.com/office/drawing/2014/main" id="{CEAF3B0D-6AB0-A990-2B24-8059A2700740}"/>
              </a:ext>
            </a:extLst>
          </p:cNvPr>
          <p:cNvSpPr txBox="1"/>
          <p:nvPr/>
        </p:nvSpPr>
        <p:spPr>
          <a:xfrm>
            <a:off x="1393164" y="1005370"/>
            <a:ext cx="2829643" cy="581057"/>
          </a:xfrm>
          <a:prstGeom prst="rect">
            <a:avLst/>
          </a:prstGeom>
          <a:noFill/>
        </p:spPr>
        <p:txBody>
          <a:bodyPr wrap="square">
            <a:spAutoFit/>
          </a:bodyPr>
          <a:lstStyle/>
          <a:p>
            <a:pPr marL="342900" indent="-342900" eaLnBrk="0" fontAlgn="auto" hangingPunct="0">
              <a:lnSpc>
                <a:spcPct val="150000"/>
              </a:lnSpc>
              <a:spcBef>
                <a:spcPct val="0"/>
              </a:spcBef>
              <a:spcAft>
                <a:spcPts val="0"/>
              </a:spcAft>
              <a:buFont typeface="Wingdings" panose="05000000000000000000" pitchFamily="2" charset="2"/>
              <a:buChar char="n"/>
              <a:defRPr/>
            </a:pPr>
            <a:r>
              <a:rPr lang="zh-CN" altLang="en-US" sz="2400" b="1" spc="130" dirty="0">
                <a:solidFill>
                  <a:srgbClr val="FF0000"/>
                </a:solidFill>
                <a:latin typeface="微软雅黑" panose="020B0503020204020204" pitchFamily="34" charset="-122"/>
                <a:ea typeface="微软雅黑" panose="020B0503020204020204" pitchFamily="34" charset="-122"/>
              </a:rPr>
              <a:t>测井井眼环境</a:t>
            </a:r>
            <a:endParaRPr lang="en-US" altLang="zh-CN" sz="2400" b="1" spc="13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3215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0A85-7AF5-1DF0-CA9D-DBF362AEC038}"/>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2DCCD5AD-BEAB-8696-C798-606123EA2AF6}"/>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一、常规测井系列及应用</a:t>
            </a:r>
          </a:p>
        </p:txBody>
      </p:sp>
      <p:pic>
        <p:nvPicPr>
          <p:cNvPr id="6" name="图片 5">
            <a:extLst>
              <a:ext uri="{FF2B5EF4-FFF2-40B4-BE49-F238E27FC236}">
                <a16:creationId xmlns:a16="http://schemas.microsoft.com/office/drawing/2014/main" id="{4B39BE6C-74A2-F711-4F5C-895AD331A098}"/>
              </a:ext>
            </a:extLst>
          </p:cNvPr>
          <p:cNvPicPr>
            <a:picLocks noChangeAspect="1"/>
          </p:cNvPicPr>
          <p:nvPr/>
        </p:nvPicPr>
        <p:blipFill>
          <a:blip r:embed="rId3"/>
          <a:stretch>
            <a:fillRect/>
          </a:stretch>
        </p:blipFill>
        <p:spPr>
          <a:xfrm>
            <a:off x="5551305" y="1646598"/>
            <a:ext cx="5825447" cy="4851260"/>
          </a:xfrm>
          <a:prstGeom prst="rect">
            <a:avLst/>
          </a:prstGeom>
        </p:spPr>
      </p:pic>
      <p:sp>
        <p:nvSpPr>
          <p:cNvPr id="7" name="Text Box 2">
            <a:extLst>
              <a:ext uri="{FF2B5EF4-FFF2-40B4-BE49-F238E27FC236}">
                <a16:creationId xmlns:a16="http://schemas.microsoft.com/office/drawing/2014/main" id="{6DFCD476-2409-8F7E-05AF-A25DF6F7127C}"/>
              </a:ext>
            </a:extLst>
          </p:cNvPr>
          <p:cNvSpPr txBox="1">
            <a:spLocks noChangeArrowheads="1"/>
          </p:cNvSpPr>
          <p:nvPr/>
        </p:nvSpPr>
        <p:spPr bwMode="auto">
          <a:xfrm>
            <a:off x="2350429" y="1596237"/>
            <a:ext cx="3185444" cy="4757841"/>
          </a:xfrm>
          <a:prstGeom prst="rect">
            <a:avLst/>
          </a:prstGeom>
          <a:noFill/>
          <a:ln w="9525">
            <a:noFill/>
            <a:miter lim="800000"/>
          </a:ln>
          <a:effectLst/>
        </p:spPr>
        <p:txBody>
          <a:bodyPr wrap="square">
            <a:spAutoFit/>
          </a:bodyPr>
          <a:lstStyle/>
          <a:p>
            <a:pPr marR="0" defTabSz="914400">
              <a:lnSpc>
                <a:spcPct val="150000"/>
              </a:lnSpc>
              <a:spcBef>
                <a:spcPts val="0"/>
              </a:spcBef>
              <a:buClrTx/>
              <a:buSzTx/>
              <a:buFontTx/>
              <a:defRPr/>
            </a:pPr>
            <a:r>
              <a:rPr kumimoji="1" lang="zh-CN" altLang="en-US" b="1" kern="1200" cap="none" spc="0" normalizeH="0" baseline="0" noProof="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zh-CN" altLang="en-US" sz="2000" b="1" kern="1200" cap="none" spc="0" normalizeH="0" baseline="0" noProof="0"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岩性测井 </a:t>
            </a:r>
          </a:p>
          <a:p>
            <a:pPr marR="0" defTabSz="914400">
              <a:lnSpc>
                <a:spcPct val="150000"/>
              </a:lnSpc>
              <a:spcBef>
                <a:spcPts val="0"/>
              </a:spcBef>
              <a:buClrTx/>
              <a:buSzTx/>
              <a:buFontTx/>
              <a:defRPr/>
            </a:pPr>
            <a:r>
              <a:rPr kumimoji="1" lang="zh-CN" altLang="en-US" sz="1600" b="1" kern="1200" cap="none" spc="0" normalizeH="0" baseline="0" noProof="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zh-CN" altLang="en-US" sz="1600" b="1" kern="1200" cap="none" spc="0" normalizeH="0" baseline="0" noProof="0" dirty="0">
                <a:solidFill>
                  <a:schemeClr val="tx1"/>
                </a:solidFill>
                <a:effectLst/>
                <a:latin typeface="微软雅黑" panose="020B0503020204020204" pitchFamily="34" charset="-122"/>
                <a:ea typeface="微软雅黑" panose="020B0503020204020204" pitchFamily="34" charset="-122"/>
              </a:rPr>
              <a:t>  </a:t>
            </a:r>
            <a:r>
              <a:rPr kumimoji="1" lang="en-US" altLang="zh-CN" sz="1600" b="1" kern="1200" cap="none" spc="0" normalizeH="0" baseline="0" noProof="0" dirty="0">
                <a:solidFill>
                  <a:schemeClr val="tx1"/>
                </a:solidFill>
                <a:effectLst/>
                <a:latin typeface="微软雅黑" panose="020B0503020204020204" pitchFamily="34" charset="-122"/>
                <a:ea typeface="微软雅黑" panose="020B0503020204020204" pitchFamily="34" charset="-122"/>
              </a:rPr>
              <a:t>1</a:t>
            </a:r>
            <a:r>
              <a:rPr kumimoji="1" lang="zh-CN" altLang="en-US" sz="1600" b="1" kern="1200" cap="none" spc="0" normalizeH="0" baseline="0" noProof="0" dirty="0">
                <a:solidFill>
                  <a:schemeClr val="tx1"/>
                </a:solidFill>
                <a:effectLst/>
                <a:latin typeface="微软雅黑" panose="020B0503020204020204" pitchFamily="34" charset="-122"/>
                <a:ea typeface="微软雅黑" panose="020B0503020204020204" pitchFamily="34" charset="-122"/>
              </a:rPr>
              <a:t>、自然电位</a:t>
            </a:r>
          </a:p>
          <a:p>
            <a:pPr marR="0" defTabSz="914400">
              <a:lnSpc>
                <a:spcPct val="150000"/>
              </a:lnSpc>
              <a:spcBef>
                <a:spcPts val="0"/>
              </a:spcBef>
              <a:buClrTx/>
              <a:buSzTx/>
              <a:buFontTx/>
              <a:defRPr/>
            </a:pPr>
            <a:r>
              <a:rPr kumimoji="0" lang="zh-CN" altLang="en-US" sz="1600" b="1" kern="1200" cap="none" spc="0" normalizeH="0" baseline="0" noProof="0" dirty="0">
                <a:solidFill>
                  <a:schemeClr val="tx1"/>
                </a:solidFill>
                <a:effectLst/>
                <a:latin typeface="微软雅黑" panose="020B0503020204020204" pitchFamily="34" charset="-122"/>
                <a:ea typeface="微软雅黑" panose="020B0503020204020204" pitchFamily="34" charset="-122"/>
                <a:sym typeface="+mn-ea"/>
              </a:rPr>
              <a:t>     </a:t>
            </a:r>
            <a:r>
              <a:rPr kumimoji="0" lang="en-US" altLang="zh-CN" sz="1600" b="1" kern="1200" cap="none" spc="0" normalizeH="0" baseline="0" noProof="0" dirty="0">
                <a:solidFill>
                  <a:schemeClr val="tx1"/>
                </a:solidFill>
                <a:effectLst/>
                <a:latin typeface="微软雅黑" panose="020B0503020204020204" pitchFamily="34" charset="-122"/>
                <a:ea typeface="微软雅黑" panose="020B0503020204020204" pitchFamily="34" charset="-122"/>
                <a:sym typeface="+mn-ea"/>
              </a:rPr>
              <a:t>2</a:t>
            </a:r>
            <a:r>
              <a:rPr kumimoji="0" lang="zh-CN" altLang="en-US" sz="1600" b="1" kern="1200" cap="none" spc="0" normalizeH="0" baseline="0" noProof="0" dirty="0">
                <a:solidFill>
                  <a:schemeClr val="tx1"/>
                </a:solidFill>
                <a:effectLst/>
                <a:latin typeface="微软雅黑" panose="020B0503020204020204" pitchFamily="34" charset="-122"/>
                <a:ea typeface="微软雅黑" panose="020B0503020204020204" pitchFamily="34" charset="-122"/>
                <a:sym typeface="+mn-ea"/>
              </a:rPr>
              <a:t>、自然伽马 </a:t>
            </a:r>
            <a:endParaRPr kumimoji="1" lang="zh-CN" altLang="en-US" sz="1600" b="1" kern="1200" cap="none" spc="0" normalizeH="0" baseline="0" noProof="0" dirty="0">
              <a:solidFill>
                <a:schemeClr val="tx1"/>
              </a:solidFill>
              <a:effectLst/>
              <a:latin typeface="微软雅黑" panose="020B0503020204020204" pitchFamily="34" charset="-122"/>
              <a:ea typeface="微软雅黑" panose="020B0503020204020204" pitchFamily="34" charset="-122"/>
            </a:endParaRPr>
          </a:p>
          <a:p>
            <a:pPr marR="0" defTabSz="914400">
              <a:lnSpc>
                <a:spcPct val="150000"/>
              </a:lnSpc>
              <a:spcBef>
                <a:spcPts val="0"/>
              </a:spcBef>
              <a:buClrTx/>
              <a:buSzTx/>
              <a:buFontTx/>
              <a:defRPr/>
            </a:pPr>
            <a:r>
              <a:rPr kumimoji="1" lang="zh-CN" altLang="en-US" sz="1600" b="1" kern="1200" cap="none" spc="0" normalizeH="0" baseline="0" noProof="0" dirty="0">
                <a:solidFill>
                  <a:schemeClr val="tx1"/>
                </a:solidFill>
                <a:effectLst/>
                <a:latin typeface="微软雅黑" panose="020B0503020204020204" pitchFamily="34" charset="-122"/>
                <a:ea typeface="微软雅黑" panose="020B0503020204020204" pitchFamily="34" charset="-122"/>
              </a:rPr>
              <a:t>     3、井径测井</a:t>
            </a:r>
          </a:p>
          <a:p>
            <a:pPr marR="0" defTabSz="914400">
              <a:lnSpc>
                <a:spcPct val="150000"/>
              </a:lnSpc>
              <a:spcBef>
                <a:spcPts val="0"/>
              </a:spcBef>
              <a:buClrTx/>
              <a:buSzTx/>
              <a:buFontTx/>
              <a:defRPr/>
            </a:pPr>
            <a:r>
              <a:rPr kumimoji="1" lang="zh-CN" altLang="en-US" b="1" kern="1200" cap="none" spc="0" normalizeH="0" baseline="0" noProof="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zh-CN" altLang="en-US" sz="2000" b="1" kern="1200" cap="none" spc="0" normalizeH="0" baseline="0" noProof="0"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孔隙度测井</a:t>
            </a:r>
          </a:p>
          <a:p>
            <a:pPr marR="0" defTabSz="914400">
              <a:lnSpc>
                <a:spcPct val="150000"/>
              </a:lnSpc>
              <a:spcBef>
                <a:spcPts val="0"/>
              </a:spcBef>
              <a:buClrTx/>
              <a:buSzTx/>
              <a:buFontTx/>
              <a:defRPr/>
            </a:pPr>
            <a:r>
              <a:rPr kumimoji="1" lang="zh-CN" altLang="en-US" sz="1600" b="1" kern="1200" cap="none" spc="0" normalizeH="0" baseline="0" noProof="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en-US" altLang="zh-CN" sz="1600" b="1" kern="1200" cap="none" spc="0" normalizeH="0" baseline="0" noProof="0" dirty="0">
                <a:effectLst/>
                <a:latin typeface="微软雅黑" panose="020B0503020204020204" pitchFamily="34" charset="-122"/>
                <a:ea typeface="微软雅黑" panose="020B0503020204020204" pitchFamily="34" charset="-122"/>
              </a:rPr>
              <a:t>1、声波时差测井</a:t>
            </a:r>
          </a:p>
          <a:p>
            <a:pPr marR="0" defTabSz="914400">
              <a:lnSpc>
                <a:spcPct val="150000"/>
              </a:lnSpc>
              <a:spcBef>
                <a:spcPts val="0"/>
              </a:spcBef>
              <a:buClrTx/>
              <a:buSzTx/>
              <a:buFontTx/>
              <a:defRPr/>
            </a:pPr>
            <a:r>
              <a:rPr kumimoji="1" lang="en-US" altLang="zh-CN" sz="1600" b="1" kern="1200" cap="none" spc="0" normalizeH="0" baseline="0" noProof="0" dirty="0">
                <a:effectLst/>
                <a:latin typeface="微软雅黑" panose="020B0503020204020204" pitchFamily="34" charset="-122"/>
                <a:ea typeface="微软雅黑" panose="020B0503020204020204" pitchFamily="34" charset="-122"/>
              </a:rPr>
              <a:t>     2、密度测井（岩性密度）</a:t>
            </a:r>
          </a:p>
          <a:p>
            <a:pPr marR="0" defTabSz="914400">
              <a:lnSpc>
                <a:spcPct val="150000"/>
              </a:lnSpc>
              <a:spcBef>
                <a:spcPts val="0"/>
              </a:spcBef>
              <a:buClrTx/>
              <a:buSzTx/>
              <a:buFontTx/>
              <a:defRPr/>
            </a:pPr>
            <a:r>
              <a:rPr kumimoji="1" lang="en-US" altLang="zh-CN" sz="1600" b="1" kern="1200" cap="none" spc="0" normalizeH="0" baseline="0" noProof="0" dirty="0">
                <a:effectLst/>
                <a:latin typeface="微软雅黑" panose="020B0503020204020204" pitchFamily="34" charset="-122"/>
                <a:ea typeface="微软雅黑" panose="020B0503020204020204" pitchFamily="34" charset="-122"/>
                <a:sym typeface="+mn-ea"/>
              </a:rPr>
              <a:t>     3、中子测井</a:t>
            </a:r>
            <a:endParaRPr kumimoji="1" lang="en-US" altLang="zh-CN" sz="1600" b="1" kern="1200" cap="none" spc="0" normalizeH="0" baseline="0" noProof="0" dirty="0">
              <a:effectLst/>
              <a:latin typeface="微软雅黑" panose="020B0503020204020204" pitchFamily="34" charset="-122"/>
              <a:ea typeface="微软雅黑" panose="020B0503020204020204" pitchFamily="34" charset="-122"/>
            </a:endParaRPr>
          </a:p>
          <a:p>
            <a:pPr marR="0" defTabSz="914400">
              <a:lnSpc>
                <a:spcPct val="150000"/>
              </a:lnSpc>
              <a:spcBef>
                <a:spcPts val="0"/>
              </a:spcBef>
              <a:buClrTx/>
              <a:buSzTx/>
              <a:buFontTx/>
              <a:defRPr/>
            </a:pPr>
            <a:r>
              <a:rPr kumimoji="1" lang="zh-CN" altLang="en-US" b="1" kern="1200" cap="none" spc="0" normalizeH="0" baseline="0" noProof="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zh-CN" altLang="en-US" sz="2000" b="1" kern="1200" cap="none" spc="0" normalizeH="0" baseline="0" noProof="0" dirty="0">
                <a:solidFill>
                  <a:srgbClr val="0000F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电阻率测井</a:t>
            </a:r>
          </a:p>
          <a:p>
            <a:pPr marR="0" defTabSz="914400">
              <a:lnSpc>
                <a:spcPct val="150000"/>
              </a:lnSpc>
              <a:spcBef>
                <a:spcPts val="0"/>
              </a:spcBef>
              <a:buClrTx/>
              <a:buSzTx/>
              <a:buFontTx/>
              <a:defRPr/>
            </a:pPr>
            <a:r>
              <a:rPr kumimoji="1" lang="zh-CN" altLang="en-US" sz="1600" b="1" kern="1200" cap="none" spc="0" normalizeH="0" baseline="0" noProof="0" dirty="0">
                <a:solidFill>
                  <a:srgbClr val="000066"/>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kumimoji="1" lang="en-US" altLang="zh-CN" sz="1600" b="1" kern="1200" cap="none" spc="0" normalizeH="0" baseline="0" noProof="0" dirty="0">
                <a:effectLst/>
                <a:latin typeface="微软雅黑" panose="020B0503020204020204" pitchFamily="34" charset="-122"/>
                <a:ea typeface="微软雅黑" panose="020B0503020204020204" pitchFamily="34" charset="-122"/>
              </a:rPr>
              <a:t>1、电</a:t>
            </a:r>
            <a:r>
              <a:rPr kumimoji="1" lang="en-US" altLang="zh-CN" sz="1600" b="1" noProof="0" dirty="0">
                <a:effectLst/>
                <a:latin typeface="微软雅黑" panose="020B0503020204020204" pitchFamily="34" charset="-122"/>
                <a:ea typeface="微软雅黑" panose="020B0503020204020204" pitchFamily="34" charset="-122"/>
              </a:rPr>
              <a:t>极系</a:t>
            </a:r>
            <a:r>
              <a:rPr kumimoji="1" lang="en-US" altLang="zh-CN" sz="1600" b="1" kern="1200" cap="none" spc="0" normalizeH="0" baseline="0" noProof="0" dirty="0">
                <a:effectLst/>
                <a:latin typeface="微软雅黑" panose="020B0503020204020204" pitchFamily="34" charset="-122"/>
                <a:ea typeface="微软雅黑" panose="020B0503020204020204" pitchFamily="34" charset="-122"/>
              </a:rPr>
              <a:t>测井    </a:t>
            </a:r>
          </a:p>
          <a:p>
            <a:pPr marR="0" defTabSz="914400">
              <a:lnSpc>
                <a:spcPct val="150000"/>
              </a:lnSpc>
              <a:spcBef>
                <a:spcPts val="0"/>
              </a:spcBef>
              <a:buClrTx/>
              <a:buSzTx/>
              <a:buFontTx/>
              <a:defRPr/>
            </a:pPr>
            <a:r>
              <a:rPr kumimoji="1" lang="en-US" altLang="zh-CN" sz="1600" b="1" kern="1200" cap="none" spc="0" normalizeH="0" baseline="0" noProof="0" dirty="0">
                <a:effectLst/>
                <a:latin typeface="微软雅黑" panose="020B0503020204020204" pitchFamily="34" charset="-122"/>
                <a:ea typeface="微软雅黑" panose="020B0503020204020204" pitchFamily="34" charset="-122"/>
              </a:rPr>
              <a:t>     2、</a:t>
            </a:r>
            <a:r>
              <a:rPr kumimoji="1" lang="zh-CN" altLang="en-US" sz="1600" b="1" kern="1200" cap="none" spc="0" normalizeH="0" baseline="0" noProof="0" dirty="0">
                <a:effectLst/>
                <a:latin typeface="微软雅黑" panose="020B0503020204020204" pitchFamily="34" charset="-122"/>
                <a:ea typeface="微软雅黑" panose="020B0503020204020204" pitchFamily="34" charset="-122"/>
              </a:rPr>
              <a:t>双</a:t>
            </a:r>
            <a:r>
              <a:rPr kumimoji="1" lang="en-US" altLang="zh-CN" sz="1600" b="1" kern="1200" cap="none" spc="0" normalizeH="0" baseline="0" noProof="0" dirty="0" err="1">
                <a:effectLst/>
                <a:latin typeface="微软雅黑" panose="020B0503020204020204" pitchFamily="34" charset="-122"/>
                <a:ea typeface="微软雅黑" panose="020B0503020204020204" pitchFamily="34" charset="-122"/>
              </a:rPr>
              <a:t>侧向</a:t>
            </a:r>
            <a:r>
              <a:rPr kumimoji="1" lang="en-US" altLang="zh-CN" sz="1600" b="1" kern="1200" cap="none" spc="0" normalizeH="0" baseline="0" noProof="0" dirty="0">
                <a:effectLst/>
                <a:latin typeface="微软雅黑" panose="020B0503020204020204" pitchFamily="34" charset="-122"/>
                <a:ea typeface="微软雅黑" panose="020B0503020204020204" pitchFamily="34" charset="-122"/>
              </a:rPr>
              <a:t>/</a:t>
            </a:r>
            <a:r>
              <a:rPr kumimoji="1" lang="zh-CN" altLang="en-US" sz="1600" b="1" kern="1200" cap="none" spc="0" normalizeH="0" baseline="0" noProof="0" dirty="0">
                <a:effectLst/>
                <a:latin typeface="微软雅黑" panose="020B0503020204020204" pitchFamily="34" charset="-122"/>
                <a:ea typeface="微软雅黑" panose="020B0503020204020204" pitchFamily="34" charset="-122"/>
              </a:rPr>
              <a:t>阵列侧向</a:t>
            </a:r>
            <a:r>
              <a:rPr kumimoji="1" lang="en-US" altLang="zh-CN" sz="1600" b="1" kern="1200" cap="none" spc="0" normalizeH="0" baseline="0" noProof="0" dirty="0" err="1">
                <a:effectLst/>
                <a:latin typeface="微软雅黑" panose="020B0503020204020204" pitchFamily="34" charset="-122"/>
                <a:ea typeface="微软雅黑" panose="020B0503020204020204" pitchFamily="34" charset="-122"/>
              </a:rPr>
              <a:t>测井</a:t>
            </a:r>
            <a:endParaRPr kumimoji="1" lang="en-US" altLang="zh-CN" sz="1600" b="1" kern="1200" cap="none" spc="0" normalizeH="0" baseline="0" noProof="0" dirty="0">
              <a:effectLst/>
              <a:latin typeface="微软雅黑" panose="020B0503020204020204" pitchFamily="34" charset="-122"/>
              <a:ea typeface="微软雅黑" panose="020B0503020204020204" pitchFamily="34" charset="-122"/>
            </a:endParaRPr>
          </a:p>
          <a:p>
            <a:pPr marR="0" defTabSz="914400">
              <a:lnSpc>
                <a:spcPct val="150000"/>
              </a:lnSpc>
              <a:spcBef>
                <a:spcPts val="0"/>
              </a:spcBef>
              <a:buClrTx/>
              <a:buSzTx/>
              <a:buFontTx/>
              <a:defRPr/>
            </a:pPr>
            <a:r>
              <a:rPr kumimoji="1" lang="en-US" altLang="zh-CN" sz="1600" b="1" kern="1200" cap="none" spc="0" normalizeH="0" baseline="0" noProof="0" dirty="0">
                <a:effectLst/>
                <a:latin typeface="微软雅黑" panose="020B0503020204020204" pitchFamily="34" charset="-122"/>
                <a:ea typeface="微软雅黑" panose="020B0503020204020204" pitchFamily="34" charset="-122"/>
              </a:rPr>
              <a:t>     3、</a:t>
            </a:r>
            <a:r>
              <a:rPr kumimoji="1" lang="zh-CN" altLang="en-US" sz="1600" b="1" kern="1200" cap="none" spc="0" normalizeH="0" baseline="0" noProof="0" dirty="0">
                <a:effectLst/>
                <a:latin typeface="微软雅黑" panose="020B0503020204020204" pitchFamily="34" charset="-122"/>
                <a:ea typeface="微软雅黑" panose="020B0503020204020204" pitchFamily="34" charset="-122"/>
              </a:rPr>
              <a:t>双</a:t>
            </a:r>
            <a:r>
              <a:rPr kumimoji="1" lang="en-US" altLang="zh-CN" sz="1600" b="1" kern="1200" cap="none" spc="0" normalizeH="0" baseline="0" noProof="0" dirty="0" err="1">
                <a:effectLst/>
                <a:latin typeface="微软雅黑" panose="020B0503020204020204" pitchFamily="34" charset="-122"/>
                <a:ea typeface="微软雅黑" panose="020B0503020204020204" pitchFamily="34" charset="-122"/>
              </a:rPr>
              <a:t>感应</a:t>
            </a:r>
            <a:r>
              <a:rPr kumimoji="1" lang="en-US" altLang="zh-CN" sz="1600" b="1" dirty="0">
                <a:latin typeface="微软雅黑" panose="020B0503020204020204" pitchFamily="34" charset="-122"/>
                <a:ea typeface="微软雅黑" panose="020B0503020204020204" pitchFamily="34" charset="-122"/>
              </a:rPr>
              <a:t>/</a:t>
            </a:r>
            <a:r>
              <a:rPr kumimoji="1" lang="zh-CN" altLang="en-US" sz="1600" b="1" dirty="0">
                <a:latin typeface="微软雅黑" panose="020B0503020204020204" pitchFamily="34" charset="-122"/>
                <a:ea typeface="微软雅黑" panose="020B0503020204020204" pitchFamily="34" charset="-122"/>
              </a:rPr>
              <a:t>阵列感应</a:t>
            </a:r>
            <a:r>
              <a:rPr kumimoji="1" lang="en-US" altLang="zh-CN" sz="1600" b="1" kern="1200" cap="none" spc="0" normalizeH="0" baseline="0" noProof="0" dirty="0" err="1">
                <a:effectLst/>
                <a:latin typeface="微软雅黑" panose="020B0503020204020204" pitchFamily="34" charset="-122"/>
                <a:ea typeface="微软雅黑" panose="020B0503020204020204" pitchFamily="34" charset="-122"/>
              </a:rPr>
              <a:t>测井</a:t>
            </a:r>
            <a:endParaRPr kumimoji="1" lang="en-US" altLang="zh-CN" sz="1600" b="1" kern="1200" cap="none" spc="0" normalizeH="0" baseline="0" noProof="0" dirty="0">
              <a:effectLst/>
              <a:latin typeface="微软雅黑" panose="020B0503020204020204" pitchFamily="34" charset="-122"/>
              <a:ea typeface="微软雅黑" panose="020B0503020204020204" pitchFamily="34" charset="-122"/>
            </a:endParaRPr>
          </a:p>
        </p:txBody>
      </p:sp>
      <p:sp>
        <p:nvSpPr>
          <p:cNvPr id="8" name="Rectangle 3">
            <a:extLst>
              <a:ext uri="{FF2B5EF4-FFF2-40B4-BE49-F238E27FC236}">
                <a16:creationId xmlns:a16="http://schemas.microsoft.com/office/drawing/2014/main" id="{A6C1C7E1-FF35-B458-8BCD-9ABBF2987C7D}"/>
              </a:ext>
            </a:extLst>
          </p:cNvPr>
          <p:cNvSpPr/>
          <p:nvPr/>
        </p:nvSpPr>
        <p:spPr>
          <a:xfrm>
            <a:off x="371484" y="3331022"/>
            <a:ext cx="1358900" cy="768350"/>
          </a:xfrm>
          <a:prstGeom prst="rect">
            <a:avLst/>
          </a:prstGeom>
          <a:noFill/>
          <a:ln w="9525">
            <a:noFill/>
          </a:ln>
        </p:spPr>
        <p:txBody>
          <a:bodyPr wrap="square" anchor="t" anchorCtr="0">
            <a:spAutoFit/>
          </a:bodyPr>
          <a:lstStyle/>
          <a:p>
            <a:r>
              <a:rPr lang="zh-TW" altLang="en-US" sz="2200" dirty="0">
                <a:latin typeface="黑体" panose="02010609060101010101" charset="-122"/>
                <a:ea typeface="黑体" panose="02010609060101010101" charset="-122"/>
              </a:rPr>
              <a:t>裸眼井常规测井</a:t>
            </a:r>
          </a:p>
        </p:txBody>
      </p:sp>
      <p:sp>
        <p:nvSpPr>
          <p:cNvPr id="9" name="右箭头 5">
            <a:extLst>
              <a:ext uri="{FF2B5EF4-FFF2-40B4-BE49-F238E27FC236}">
                <a16:creationId xmlns:a16="http://schemas.microsoft.com/office/drawing/2014/main" id="{57BE2E87-7E1F-6FC3-5CD9-3F2BFE5283DA}"/>
              </a:ext>
            </a:extLst>
          </p:cNvPr>
          <p:cNvSpPr/>
          <p:nvPr/>
        </p:nvSpPr>
        <p:spPr>
          <a:xfrm>
            <a:off x="1854008" y="3553271"/>
            <a:ext cx="511810" cy="381000"/>
          </a:xfrm>
          <a:prstGeom prst="rightArrow">
            <a:avLst/>
          </a:prstGeom>
          <a:solidFill>
            <a:srgbClr val="00B050"/>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35D9097-6B08-620C-3FF2-2C0FA54DD031}"/>
              </a:ext>
            </a:extLst>
          </p:cNvPr>
          <p:cNvSpPr txBox="1"/>
          <p:nvPr/>
        </p:nvSpPr>
        <p:spPr>
          <a:xfrm>
            <a:off x="5975042" y="1338820"/>
            <a:ext cx="1188378" cy="307777"/>
          </a:xfrm>
          <a:prstGeom prst="rect">
            <a:avLst/>
          </a:prstGeom>
          <a:noFill/>
        </p:spPr>
        <p:txBody>
          <a:bodyPr wrap="square">
            <a:spAutoFit/>
          </a:bodyPr>
          <a:lstStyle/>
          <a:p>
            <a:r>
              <a:rPr kumimoji="1" lang="zh-CN" altLang="en-US" sz="1400" b="1" kern="1200" cap="none" spc="0" normalizeH="0" baseline="0" noProof="0" dirty="0">
                <a:solidFill>
                  <a:srgbClr val="0040D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岩性曲线 </a:t>
            </a:r>
            <a:endParaRPr lang="zh-CN" altLang="en-US" sz="1400" dirty="0">
              <a:solidFill>
                <a:srgbClr val="0040DF"/>
              </a:solidFill>
            </a:endParaRPr>
          </a:p>
        </p:txBody>
      </p:sp>
      <p:sp>
        <p:nvSpPr>
          <p:cNvPr id="11" name="文本框 10">
            <a:extLst>
              <a:ext uri="{FF2B5EF4-FFF2-40B4-BE49-F238E27FC236}">
                <a16:creationId xmlns:a16="http://schemas.microsoft.com/office/drawing/2014/main" id="{473F27D6-4B51-5310-5FB8-040F2509AA03}"/>
              </a:ext>
            </a:extLst>
          </p:cNvPr>
          <p:cNvSpPr txBox="1"/>
          <p:nvPr/>
        </p:nvSpPr>
        <p:spPr>
          <a:xfrm>
            <a:off x="6994015" y="1338821"/>
            <a:ext cx="1636160" cy="307777"/>
          </a:xfrm>
          <a:prstGeom prst="rect">
            <a:avLst/>
          </a:prstGeom>
          <a:noFill/>
        </p:spPr>
        <p:txBody>
          <a:bodyPr wrap="square">
            <a:spAutoFit/>
          </a:bodyPr>
          <a:lstStyle/>
          <a:p>
            <a:r>
              <a:rPr kumimoji="1" lang="zh-CN" altLang="en-US" sz="1400" b="1" kern="1200" cap="none" spc="0" normalizeH="0" baseline="0" noProof="0" dirty="0">
                <a:solidFill>
                  <a:srgbClr val="0040D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电阻率曲线</a:t>
            </a:r>
            <a:endParaRPr lang="zh-CN" altLang="en-US" sz="1400" dirty="0">
              <a:solidFill>
                <a:srgbClr val="0040DF"/>
              </a:solidFill>
            </a:endParaRPr>
          </a:p>
        </p:txBody>
      </p:sp>
      <p:sp>
        <p:nvSpPr>
          <p:cNvPr id="12" name="文本框 11">
            <a:extLst>
              <a:ext uri="{FF2B5EF4-FFF2-40B4-BE49-F238E27FC236}">
                <a16:creationId xmlns:a16="http://schemas.microsoft.com/office/drawing/2014/main" id="{93FA10B5-5949-037E-9F1A-757594032217}"/>
              </a:ext>
            </a:extLst>
          </p:cNvPr>
          <p:cNvSpPr txBox="1"/>
          <p:nvPr/>
        </p:nvSpPr>
        <p:spPr>
          <a:xfrm>
            <a:off x="8195522" y="1338820"/>
            <a:ext cx="1371030" cy="307777"/>
          </a:xfrm>
          <a:prstGeom prst="rect">
            <a:avLst/>
          </a:prstGeom>
          <a:noFill/>
        </p:spPr>
        <p:txBody>
          <a:bodyPr wrap="square">
            <a:spAutoFit/>
          </a:bodyPr>
          <a:lstStyle/>
          <a:p>
            <a:r>
              <a:rPr kumimoji="1" lang="zh-CN" altLang="en-US" sz="1400" b="1" kern="1200" cap="none" spc="0" normalizeH="0" baseline="0" noProof="0" dirty="0">
                <a:solidFill>
                  <a:srgbClr val="0040D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孔隙度曲线</a:t>
            </a:r>
            <a:endParaRPr lang="zh-CN" altLang="en-US" sz="1400" dirty="0">
              <a:solidFill>
                <a:srgbClr val="0040DF"/>
              </a:solidFill>
            </a:endParaRPr>
          </a:p>
        </p:txBody>
      </p:sp>
      <p:sp>
        <p:nvSpPr>
          <p:cNvPr id="2" name="文本框 1">
            <a:extLst>
              <a:ext uri="{FF2B5EF4-FFF2-40B4-BE49-F238E27FC236}">
                <a16:creationId xmlns:a16="http://schemas.microsoft.com/office/drawing/2014/main" id="{AAF8D47A-76B1-F7DA-FC91-A05D64B97A2B}"/>
              </a:ext>
            </a:extLst>
          </p:cNvPr>
          <p:cNvSpPr txBox="1"/>
          <p:nvPr/>
        </p:nvSpPr>
        <p:spPr>
          <a:xfrm>
            <a:off x="10005722" y="1313640"/>
            <a:ext cx="1371030" cy="307777"/>
          </a:xfrm>
          <a:prstGeom prst="rect">
            <a:avLst/>
          </a:prstGeom>
          <a:noFill/>
        </p:spPr>
        <p:txBody>
          <a:bodyPr wrap="square">
            <a:spAutoFit/>
          </a:bodyPr>
          <a:lstStyle/>
          <a:p>
            <a:r>
              <a:rPr kumimoji="1" lang="zh-CN" altLang="en-US" sz="1400" b="1" kern="1200" cap="none" spc="0" normalizeH="0" baseline="0" noProof="0" dirty="0">
                <a:solidFill>
                  <a:srgbClr val="0040DF"/>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处理解释成果</a:t>
            </a:r>
            <a:endParaRPr lang="zh-CN" altLang="en-US" sz="1400" dirty="0">
              <a:solidFill>
                <a:srgbClr val="0040DF"/>
              </a:solidFill>
            </a:endParaRPr>
          </a:p>
        </p:txBody>
      </p:sp>
      <p:sp>
        <p:nvSpPr>
          <p:cNvPr id="4" name="文本框 3">
            <a:extLst>
              <a:ext uri="{FF2B5EF4-FFF2-40B4-BE49-F238E27FC236}">
                <a16:creationId xmlns:a16="http://schemas.microsoft.com/office/drawing/2014/main" id="{1CAFEB40-5CD9-3239-AAA2-F85FF7D37CBA}"/>
              </a:ext>
            </a:extLst>
          </p:cNvPr>
          <p:cNvSpPr txBox="1"/>
          <p:nvPr/>
        </p:nvSpPr>
        <p:spPr>
          <a:xfrm>
            <a:off x="1724248" y="969624"/>
            <a:ext cx="2829643" cy="581057"/>
          </a:xfrm>
          <a:prstGeom prst="rect">
            <a:avLst/>
          </a:prstGeom>
          <a:noFill/>
        </p:spPr>
        <p:txBody>
          <a:bodyPr wrap="square">
            <a:spAutoFit/>
          </a:bodyPr>
          <a:lstStyle/>
          <a:p>
            <a:pPr marL="342900" indent="-342900" eaLnBrk="0" fontAlgn="auto" hangingPunct="0">
              <a:lnSpc>
                <a:spcPct val="150000"/>
              </a:lnSpc>
              <a:spcBef>
                <a:spcPct val="0"/>
              </a:spcBef>
              <a:spcAft>
                <a:spcPts val="0"/>
              </a:spcAft>
              <a:buFont typeface="Wingdings" panose="05000000000000000000" pitchFamily="2" charset="2"/>
              <a:buChar char="n"/>
              <a:defRPr/>
            </a:pPr>
            <a:r>
              <a:rPr lang="zh-CN" altLang="en-US" sz="2400" b="1" spc="130" dirty="0">
                <a:solidFill>
                  <a:srgbClr val="FF0000"/>
                </a:solidFill>
                <a:latin typeface="微软雅黑" panose="020B0503020204020204" pitchFamily="34" charset="-122"/>
                <a:ea typeface="微软雅黑" panose="020B0503020204020204" pitchFamily="34" charset="-122"/>
              </a:rPr>
              <a:t>测井曲线及应用</a:t>
            </a:r>
            <a:endParaRPr lang="en-US" altLang="zh-CN" sz="2400" b="1" spc="13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3918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72B4A-2258-3188-51C5-A8AFE682C41C}"/>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48E230D6-A007-000B-1D4F-636A4170585D}"/>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一、常规测井系列及应用</a:t>
            </a:r>
          </a:p>
        </p:txBody>
      </p:sp>
      <p:sp>
        <p:nvSpPr>
          <p:cNvPr id="2" name="内容占位符 2">
            <a:extLst>
              <a:ext uri="{FF2B5EF4-FFF2-40B4-BE49-F238E27FC236}">
                <a16:creationId xmlns:a16="http://schemas.microsoft.com/office/drawing/2014/main" id="{E11040E9-1641-3427-B36E-EEE612425510}"/>
              </a:ext>
            </a:extLst>
          </p:cNvPr>
          <p:cNvSpPr txBox="1">
            <a:spLocks noGrp="1"/>
          </p:cNvSpPr>
          <p:nvPr/>
        </p:nvSpPr>
        <p:spPr>
          <a:xfrm>
            <a:off x="1458874" y="1020785"/>
            <a:ext cx="6014588" cy="499624"/>
          </a:xfrm>
          <a:prstGeom prst="rect">
            <a:avLst/>
          </a:prstGeom>
          <a:noFill/>
          <a:ln w="9525">
            <a:noFill/>
          </a:ln>
        </p:spPr>
        <p:txBody>
          <a:bodyPr wrap="square" anchor="t" anchorCtr="0">
            <a:spAutoFit/>
          </a:bodyPr>
          <a:lstStyle/>
          <a:p>
            <a:pPr>
              <a:lnSpc>
                <a:spcPct val="150000"/>
              </a:lnSpc>
              <a:buSzTx/>
              <a:buFont typeface="Arial" panose="020B0604020202020204" pitchFamily="34" charset="0"/>
            </a:pPr>
            <a:r>
              <a:rPr lang="zh-CN" altLang="en-US" sz="2000" b="1" dirty="0">
                <a:solidFill>
                  <a:srgbClr val="000066"/>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（一）岩性曲线</a:t>
            </a:r>
            <a:r>
              <a:rPr lang="en-US" altLang="zh-CN" sz="2000" b="1" dirty="0">
                <a:solidFill>
                  <a:srgbClr val="000066"/>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自然伽马、自然电位</a:t>
            </a:r>
          </a:p>
        </p:txBody>
      </p:sp>
      <p:grpSp>
        <p:nvGrpSpPr>
          <p:cNvPr id="17" name="组合 16">
            <a:extLst>
              <a:ext uri="{FF2B5EF4-FFF2-40B4-BE49-F238E27FC236}">
                <a16:creationId xmlns:a16="http://schemas.microsoft.com/office/drawing/2014/main" id="{C7E3FF6B-DE55-03FD-8CD8-D8255C4F98B3}"/>
              </a:ext>
            </a:extLst>
          </p:cNvPr>
          <p:cNvGrpSpPr/>
          <p:nvPr/>
        </p:nvGrpSpPr>
        <p:grpSpPr>
          <a:xfrm>
            <a:off x="922867" y="1852179"/>
            <a:ext cx="3543301" cy="4703885"/>
            <a:chOff x="7658100" y="1192586"/>
            <a:chExt cx="4167554" cy="5359284"/>
          </a:xfrm>
        </p:grpSpPr>
        <p:sp>
          <p:nvSpPr>
            <p:cNvPr id="4" name="文本框 3">
              <a:extLst>
                <a:ext uri="{FF2B5EF4-FFF2-40B4-BE49-F238E27FC236}">
                  <a16:creationId xmlns:a16="http://schemas.microsoft.com/office/drawing/2014/main" id="{993662FB-3BE8-07C8-5FD4-E56FCBB4D0AF}"/>
                </a:ext>
              </a:extLst>
            </p:cNvPr>
            <p:cNvSpPr txBox="1"/>
            <p:nvPr/>
          </p:nvSpPr>
          <p:spPr>
            <a:xfrm>
              <a:off x="8269887" y="1192676"/>
              <a:ext cx="1219404" cy="319935"/>
            </a:xfrm>
            <a:prstGeom prst="rect">
              <a:avLst/>
            </a:prstGeom>
            <a:noFill/>
          </p:spPr>
          <p:txBody>
            <a:bodyPr wrap="square">
              <a:spAutoFit/>
            </a:bodyPr>
            <a:lstStyle/>
            <a:p>
              <a:r>
                <a:rPr lang="en-US" altLang="zh-CN" sz="1050" b="1" dirty="0">
                  <a:latin typeface="微软雅黑" panose="020B0503020204020204" pitchFamily="34" charset="-122"/>
                  <a:ea typeface="微软雅黑" panose="020B0503020204020204" pitchFamily="34" charset="-122"/>
                </a:rPr>
                <a:t>Rm=2.92</a:t>
              </a:r>
            </a:p>
          </p:txBody>
        </p:sp>
        <p:grpSp>
          <p:nvGrpSpPr>
            <p:cNvPr id="5" name="组合 4">
              <a:extLst>
                <a:ext uri="{FF2B5EF4-FFF2-40B4-BE49-F238E27FC236}">
                  <a16:creationId xmlns:a16="http://schemas.microsoft.com/office/drawing/2014/main" id="{0028F8B0-AA4C-DD67-7CCD-841B288AB71E}"/>
                </a:ext>
              </a:extLst>
            </p:cNvPr>
            <p:cNvGrpSpPr/>
            <p:nvPr/>
          </p:nvGrpSpPr>
          <p:grpSpPr>
            <a:xfrm>
              <a:off x="7658100" y="1537335"/>
              <a:ext cx="4075430" cy="4337685"/>
              <a:chOff x="12060" y="2421"/>
              <a:chExt cx="6418" cy="7666"/>
            </a:xfrm>
          </p:grpSpPr>
          <p:pic>
            <p:nvPicPr>
              <p:cNvPr id="6" name="图片 5">
                <a:extLst>
                  <a:ext uri="{FF2B5EF4-FFF2-40B4-BE49-F238E27FC236}">
                    <a16:creationId xmlns:a16="http://schemas.microsoft.com/office/drawing/2014/main" id="{8EA42AF7-312A-FF48-183F-EA7522D40E6F}"/>
                  </a:ext>
                </a:extLst>
              </p:cNvPr>
              <p:cNvPicPr>
                <a:picLocks noChangeAspect="1"/>
              </p:cNvPicPr>
              <p:nvPr/>
            </p:nvPicPr>
            <p:blipFill rotWithShape="1">
              <a:blip r:embed="rId3">
                <a:extLst>
                  <a:ext uri="{28A0092B-C50C-407E-A947-70E740481C1C}">
                    <a14:useLocalDpi xmlns:a14="http://schemas.microsoft.com/office/drawing/2010/main" val="0"/>
                  </a:ext>
                </a:extLst>
              </a:blip>
              <a:srcRect l="19258"/>
              <a:stretch>
                <a:fillRect/>
              </a:stretch>
            </p:blipFill>
            <p:spPr>
              <a:xfrm>
                <a:off x="12060" y="4601"/>
                <a:ext cx="3097" cy="5486"/>
              </a:xfrm>
              <a:prstGeom prst="rect">
                <a:avLst/>
              </a:prstGeom>
            </p:spPr>
          </p:pic>
          <p:grpSp>
            <p:nvGrpSpPr>
              <p:cNvPr id="7" name="组合 6">
                <a:extLst>
                  <a:ext uri="{FF2B5EF4-FFF2-40B4-BE49-F238E27FC236}">
                    <a16:creationId xmlns:a16="http://schemas.microsoft.com/office/drawing/2014/main" id="{2C71E3BE-B648-3305-04F4-7A00FAE400A5}"/>
                  </a:ext>
                </a:extLst>
              </p:cNvPr>
              <p:cNvGrpSpPr/>
              <p:nvPr/>
            </p:nvGrpSpPr>
            <p:grpSpPr>
              <a:xfrm>
                <a:off x="12060" y="2460"/>
                <a:ext cx="3097" cy="2172"/>
                <a:chOff x="7692459" y="1062939"/>
                <a:chExt cx="1966753" cy="1867133"/>
              </a:xfrm>
            </p:grpSpPr>
            <p:pic>
              <p:nvPicPr>
                <p:cNvPr id="13" name="图片 12">
                  <a:extLst>
                    <a:ext uri="{FF2B5EF4-FFF2-40B4-BE49-F238E27FC236}">
                      <a16:creationId xmlns:a16="http://schemas.microsoft.com/office/drawing/2014/main" id="{5E372A5A-8377-DBFA-7163-6595907EFA2C}"/>
                    </a:ext>
                  </a:extLst>
                </p:cNvPr>
                <p:cNvPicPr>
                  <a:picLocks noChangeAspect="1"/>
                </p:cNvPicPr>
                <p:nvPr/>
              </p:nvPicPr>
              <p:blipFill rotWithShape="1">
                <a:blip r:embed="rId4">
                  <a:extLst>
                    <a:ext uri="{28A0092B-C50C-407E-A947-70E740481C1C}">
                      <a14:useLocalDpi xmlns:a14="http://schemas.microsoft.com/office/drawing/2010/main" val="0"/>
                    </a:ext>
                  </a:extLst>
                </a:blip>
                <a:srcRect l="18645" t="31376"/>
                <a:stretch>
                  <a:fillRect/>
                </a:stretch>
              </p:blipFill>
              <p:spPr>
                <a:xfrm>
                  <a:off x="7692459" y="1062939"/>
                  <a:ext cx="1966753" cy="1867133"/>
                </a:xfrm>
                <a:prstGeom prst="rect">
                  <a:avLst/>
                </a:prstGeom>
              </p:spPr>
            </p:pic>
            <p:cxnSp>
              <p:nvCxnSpPr>
                <p:cNvPr id="14" name="直接连接符 13">
                  <a:extLst>
                    <a:ext uri="{FF2B5EF4-FFF2-40B4-BE49-F238E27FC236}">
                      <a16:creationId xmlns:a16="http://schemas.microsoft.com/office/drawing/2014/main" id="{622917DE-1737-6140-D8F1-AE040766AAC7}"/>
                    </a:ext>
                  </a:extLst>
                </p:cNvPr>
                <p:cNvCxnSpPr/>
                <p:nvPr/>
              </p:nvCxnSpPr>
              <p:spPr>
                <a:xfrm>
                  <a:off x="7692887" y="1063487"/>
                  <a:ext cx="1966325" cy="213"/>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8" name="组合 7">
                <a:extLst>
                  <a:ext uri="{FF2B5EF4-FFF2-40B4-BE49-F238E27FC236}">
                    <a16:creationId xmlns:a16="http://schemas.microsoft.com/office/drawing/2014/main" id="{D841834A-E133-9E18-3DB8-89828B585E08}"/>
                  </a:ext>
                </a:extLst>
              </p:cNvPr>
              <p:cNvGrpSpPr/>
              <p:nvPr/>
            </p:nvGrpSpPr>
            <p:grpSpPr>
              <a:xfrm>
                <a:off x="15416" y="2421"/>
                <a:ext cx="3063" cy="7658"/>
                <a:chOff x="9823167" y="1526083"/>
                <a:chExt cx="1945037" cy="4863074"/>
              </a:xfrm>
            </p:grpSpPr>
            <p:pic>
              <p:nvPicPr>
                <p:cNvPr id="9" name="图片 8">
                  <a:extLst>
                    <a:ext uri="{FF2B5EF4-FFF2-40B4-BE49-F238E27FC236}">
                      <a16:creationId xmlns:a16="http://schemas.microsoft.com/office/drawing/2014/main" id="{B03AA926-5690-7716-BEC6-E379DAE24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4771" y="2905422"/>
                  <a:ext cx="1943433" cy="3483735"/>
                </a:xfrm>
                <a:prstGeom prst="rect">
                  <a:avLst/>
                </a:prstGeom>
              </p:spPr>
            </p:pic>
            <p:grpSp>
              <p:nvGrpSpPr>
                <p:cNvPr id="10" name="组合 9">
                  <a:extLst>
                    <a:ext uri="{FF2B5EF4-FFF2-40B4-BE49-F238E27FC236}">
                      <a16:creationId xmlns:a16="http://schemas.microsoft.com/office/drawing/2014/main" id="{373A8622-C07E-E1F5-FC5B-00966AF83F2E}"/>
                    </a:ext>
                  </a:extLst>
                </p:cNvPr>
                <p:cNvGrpSpPr/>
                <p:nvPr/>
              </p:nvGrpSpPr>
              <p:grpSpPr>
                <a:xfrm>
                  <a:off x="9823167" y="1526083"/>
                  <a:ext cx="1943433" cy="1379340"/>
                  <a:chOff x="9753594" y="1083578"/>
                  <a:chExt cx="1943433" cy="1821845"/>
                </a:xfrm>
              </p:grpSpPr>
              <p:pic>
                <p:nvPicPr>
                  <p:cNvPr id="11" name="图片 10">
                    <a:extLst>
                      <a:ext uri="{FF2B5EF4-FFF2-40B4-BE49-F238E27FC236}">
                        <a16:creationId xmlns:a16="http://schemas.microsoft.com/office/drawing/2014/main" id="{9C34EE7F-8ABC-6E9E-83FB-1E45DC6EA69B}"/>
                      </a:ext>
                    </a:extLst>
                  </p:cNvPr>
                  <p:cNvPicPr>
                    <a:picLocks noChangeAspect="1"/>
                  </p:cNvPicPr>
                  <p:nvPr/>
                </p:nvPicPr>
                <p:blipFill rotWithShape="1">
                  <a:blip r:embed="rId6">
                    <a:extLst>
                      <a:ext uri="{28A0092B-C50C-407E-A947-70E740481C1C}">
                        <a14:useLocalDpi xmlns:a14="http://schemas.microsoft.com/office/drawing/2010/main" val="0"/>
                      </a:ext>
                    </a:extLst>
                  </a:blip>
                  <a:srcRect t="33040"/>
                  <a:stretch>
                    <a:fillRect/>
                  </a:stretch>
                </p:blipFill>
                <p:spPr>
                  <a:xfrm>
                    <a:off x="9753709" y="1083578"/>
                    <a:ext cx="1934983" cy="1821845"/>
                  </a:xfrm>
                  <a:prstGeom prst="rect">
                    <a:avLst/>
                  </a:prstGeom>
                </p:spPr>
              </p:pic>
              <p:cxnSp>
                <p:nvCxnSpPr>
                  <p:cNvPr id="12" name="直接连接符 11">
                    <a:extLst>
                      <a:ext uri="{FF2B5EF4-FFF2-40B4-BE49-F238E27FC236}">
                        <a16:creationId xmlns:a16="http://schemas.microsoft.com/office/drawing/2014/main" id="{54FEDA76-72D8-4030-246B-023CF39C1A7F}"/>
                      </a:ext>
                    </a:extLst>
                  </p:cNvPr>
                  <p:cNvCxnSpPr/>
                  <p:nvPr/>
                </p:nvCxnSpPr>
                <p:spPr>
                  <a:xfrm>
                    <a:off x="9753594" y="1086680"/>
                    <a:ext cx="1943433" cy="8810"/>
                  </a:xfrm>
                  <a:prstGeom prst="line">
                    <a:avLst/>
                  </a:prstGeom>
                  <a:ln w="12700"/>
                </p:spPr>
                <p:style>
                  <a:lnRef idx="1">
                    <a:schemeClr val="dk1"/>
                  </a:lnRef>
                  <a:fillRef idx="0">
                    <a:schemeClr val="dk1"/>
                  </a:fillRef>
                  <a:effectRef idx="0">
                    <a:schemeClr val="dk1"/>
                  </a:effectRef>
                  <a:fontRef idx="minor">
                    <a:schemeClr val="tx1"/>
                  </a:fontRef>
                </p:style>
              </p:cxnSp>
            </p:grpSp>
          </p:grpSp>
        </p:grpSp>
        <p:sp>
          <p:nvSpPr>
            <p:cNvPr id="15" name="文本框 14">
              <a:extLst>
                <a:ext uri="{FF2B5EF4-FFF2-40B4-BE49-F238E27FC236}">
                  <a16:creationId xmlns:a16="http://schemas.microsoft.com/office/drawing/2014/main" id="{E1FE523C-10FF-7159-CD92-658639D2F183}"/>
                </a:ext>
              </a:extLst>
            </p:cNvPr>
            <p:cNvSpPr txBox="1"/>
            <p:nvPr/>
          </p:nvSpPr>
          <p:spPr>
            <a:xfrm>
              <a:off x="10215360" y="1192586"/>
              <a:ext cx="1219404" cy="319935"/>
            </a:xfrm>
            <a:prstGeom prst="rect">
              <a:avLst/>
            </a:prstGeom>
            <a:noFill/>
          </p:spPr>
          <p:txBody>
            <a:bodyPr wrap="square">
              <a:spAutoFit/>
            </a:bodyPr>
            <a:lstStyle/>
            <a:p>
              <a:r>
                <a:rPr lang="en-US" altLang="zh-CN" sz="1050" b="1" dirty="0">
                  <a:latin typeface="微软雅黑" panose="020B0503020204020204" pitchFamily="34" charset="-122"/>
                  <a:ea typeface="微软雅黑" panose="020B0503020204020204" pitchFamily="34" charset="-122"/>
                </a:rPr>
                <a:t>Rm=0.25</a:t>
              </a:r>
            </a:p>
          </p:txBody>
        </p:sp>
        <p:sp>
          <p:nvSpPr>
            <p:cNvPr id="16" name="矩形 15">
              <a:extLst>
                <a:ext uri="{FF2B5EF4-FFF2-40B4-BE49-F238E27FC236}">
                  <a16:creationId xmlns:a16="http://schemas.microsoft.com/office/drawing/2014/main" id="{4BF78740-2C9A-882A-AB3B-0665C1C5B7A3}"/>
                </a:ext>
              </a:extLst>
            </p:cNvPr>
            <p:cNvSpPr/>
            <p:nvPr/>
          </p:nvSpPr>
          <p:spPr>
            <a:xfrm>
              <a:off x="8110237" y="5874359"/>
              <a:ext cx="3715417" cy="677511"/>
            </a:xfrm>
            <a:prstGeom prst="rect">
              <a:avLst/>
            </a:prstGeom>
            <a:noFill/>
            <a:ln w="9525">
              <a:noFill/>
            </a:ln>
          </p:spPr>
          <p:txBody>
            <a:bodyPr wrap="square" anchor="t" anchorCtr="0">
              <a:spAutoFit/>
            </a:bodyPr>
            <a:lstStyle/>
            <a:p>
              <a:pPr>
                <a:lnSpc>
                  <a:spcPct val="100000"/>
                </a:lnSpc>
              </a:pPr>
              <a:r>
                <a:rPr lang="zh-CN" altLang="en-US" sz="1000" b="1" dirty="0">
                  <a:solidFill>
                    <a:srgbClr val="FF0000"/>
                  </a:solidFill>
                  <a:latin typeface="微软雅黑" panose="020B0503020204020204" pitchFamily="34" charset="-122"/>
                  <a:ea typeface="微软雅黑" panose="020B0503020204020204" pitchFamily="34" charset="-122"/>
                  <a:cs typeface="黑体" panose="02010609060101010101" charset="-122"/>
                  <a:sym typeface="+mn-ea"/>
                </a:rPr>
                <a:t>咸水泥浆</a:t>
              </a:r>
              <a:r>
                <a:rPr lang="en-US" altLang="zh-CN" sz="1000" b="1" dirty="0">
                  <a:solidFill>
                    <a:srgbClr val="FF0000"/>
                  </a:solidFill>
                  <a:latin typeface="微软雅黑" panose="020B0503020204020204" pitchFamily="34" charset="-122"/>
                  <a:ea typeface="微软雅黑" panose="020B0503020204020204" pitchFamily="34" charset="-122"/>
                  <a:cs typeface="黑体" panose="02010609060101010101" charset="-122"/>
                </a:rPr>
                <a:t>Rw&gt;Rmf      </a:t>
              </a:r>
              <a:r>
                <a:rPr lang="zh-CN" altLang="en-US" sz="1000" b="1" dirty="0">
                  <a:solidFill>
                    <a:srgbClr val="FF0000"/>
                  </a:solidFill>
                  <a:latin typeface="微软雅黑" panose="020B0503020204020204" pitchFamily="34" charset="-122"/>
                  <a:ea typeface="微软雅黑" panose="020B0503020204020204" pitchFamily="34" charset="-122"/>
                  <a:cs typeface="黑体" panose="02010609060101010101" charset="-122"/>
                </a:rPr>
                <a:t>向</a:t>
              </a:r>
              <a:r>
                <a:rPr lang="zh-CN" altLang="en-US" sz="1000" b="1" dirty="0">
                  <a:solidFill>
                    <a:srgbClr val="FF0000"/>
                  </a:solidFill>
                  <a:latin typeface="微软雅黑" panose="020B0503020204020204" pitchFamily="34" charset="-122"/>
                  <a:ea typeface="微软雅黑" panose="020B0503020204020204" pitchFamily="34" charset="-122"/>
                  <a:cs typeface="黑体" panose="02010609060101010101" charset="-122"/>
                  <a:sym typeface="+mn-ea"/>
                </a:rPr>
                <a:t>右异常（正异常）</a:t>
              </a:r>
              <a:r>
                <a:rPr lang="en-US" altLang="zh-CN" sz="1000" b="1" dirty="0">
                  <a:solidFill>
                    <a:srgbClr val="FF0000"/>
                  </a:solidFill>
                  <a:latin typeface="微软雅黑" panose="020B0503020204020204" pitchFamily="34" charset="-122"/>
                  <a:ea typeface="微软雅黑" panose="020B0503020204020204" pitchFamily="34" charset="-122"/>
                  <a:cs typeface="黑体" panose="02010609060101010101" charset="-122"/>
                </a:rPr>
                <a:t>  </a:t>
              </a:r>
            </a:p>
            <a:p>
              <a:pPr>
                <a:lnSpc>
                  <a:spcPct val="100000"/>
                </a:lnSpc>
              </a:pPr>
              <a:r>
                <a:rPr lang="zh-CN" altLang="en-US" sz="1000" b="1" dirty="0">
                  <a:solidFill>
                    <a:srgbClr val="FF0000"/>
                  </a:solidFill>
                  <a:latin typeface="微软雅黑" panose="020B0503020204020204" pitchFamily="34" charset="-122"/>
                  <a:ea typeface="微软雅黑" panose="020B0503020204020204" pitchFamily="34" charset="-122"/>
                  <a:cs typeface="黑体" panose="02010609060101010101" charset="-122"/>
                  <a:sym typeface="+mn-ea"/>
                </a:rPr>
                <a:t>淡水泥浆</a:t>
              </a:r>
              <a:r>
                <a:rPr lang="en-US" altLang="zh-CN" sz="1000" b="1" dirty="0">
                  <a:solidFill>
                    <a:srgbClr val="FF0000"/>
                  </a:solidFill>
                  <a:latin typeface="微软雅黑" panose="020B0503020204020204" pitchFamily="34" charset="-122"/>
                  <a:ea typeface="微软雅黑" panose="020B0503020204020204" pitchFamily="34" charset="-122"/>
                  <a:cs typeface="黑体" panose="02010609060101010101" charset="-122"/>
                </a:rPr>
                <a:t>Rw&lt;Rmf      </a:t>
              </a:r>
              <a:r>
                <a:rPr lang="zh-CN" altLang="en-US" sz="1000" b="1" dirty="0">
                  <a:solidFill>
                    <a:srgbClr val="FF0000"/>
                  </a:solidFill>
                  <a:latin typeface="微软雅黑" panose="020B0503020204020204" pitchFamily="34" charset="-122"/>
                  <a:ea typeface="微软雅黑" panose="020B0503020204020204" pitchFamily="34" charset="-122"/>
                  <a:cs typeface="黑体" panose="02010609060101010101" charset="-122"/>
                  <a:sym typeface="+mn-ea"/>
                </a:rPr>
                <a:t>向左异常（负异常）</a:t>
              </a:r>
            </a:p>
            <a:p>
              <a:pPr>
                <a:lnSpc>
                  <a:spcPct val="100000"/>
                </a:lnSpc>
              </a:pPr>
              <a:r>
                <a:rPr lang="zh-CN" altLang="en-US" sz="1000" b="1" dirty="0">
                  <a:solidFill>
                    <a:srgbClr val="FF0000"/>
                  </a:solidFill>
                  <a:latin typeface="微软雅黑" panose="020B0503020204020204" pitchFamily="34" charset="-122"/>
                  <a:ea typeface="微软雅黑" panose="020B0503020204020204" pitchFamily="34" charset="-122"/>
                  <a:cs typeface="黑体" panose="02010609060101010101" charset="-122"/>
                  <a:sym typeface="+mn-ea"/>
                </a:rPr>
                <a:t>    </a:t>
              </a:r>
              <a:r>
                <a:rPr lang="en-US" altLang="zh-CN" sz="1000" b="1" dirty="0">
                  <a:solidFill>
                    <a:srgbClr val="FF0000"/>
                  </a:solidFill>
                  <a:latin typeface="微软雅黑" panose="020B0503020204020204" pitchFamily="34" charset="-122"/>
                  <a:ea typeface="微软雅黑" panose="020B0503020204020204" pitchFamily="34" charset="-122"/>
                  <a:cs typeface="黑体" panose="02010609060101010101" charset="-122"/>
                </a:rPr>
                <a:t>Rw=Rmf               </a:t>
              </a:r>
              <a:r>
                <a:rPr lang="zh-CN" altLang="en-US" sz="1000" b="1" dirty="0">
                  <a:solidFill>
                    <a:srgbClr val="FF0000"/>
                  </a:solidFill>
                  <a:latin typeface="微软雅黑" panose="020B0503020204020204" pitchFamily="34" charset="-122"/>
                  <a:ea typeface="微软雅黑" panose="020B0503020204020204" pitchFamily="34" charset="-122"/>
                  <a:cs typeface="黑体" panose="02010609060101010101" charset="-122"/>
                </a:rPr>
                <a:t>基本无异常</a:t>
              </a:r>
            </a:p>
          </p:txBody>
        </p:sp>
      </p:grpSp>
      <p:sp>
        <p:nvSpPr>
          <p:cNvPr id="18" name="文本框 17">
            <a:extLst>
              <a:ext uri="{FF2B5EF4-FFF2-40B4-BE49-F238E27FC236}">
                <a16:creationId xmlns:a16="http://schemas.microsoft.com/office/drawing/2014/main" id="{D8C9AEC8-A8BB-AD2A-49AA-014D1FA16229}"/>
              </a:ext>
            </a:extLst>
          </p:cNvPr>
          <p:cNvSpPr txBox="1"/>
          <p:nvPr/>
        </p:nvSpPr>
        <p:spPr>
          <a:xfrm>
            <a:off x="8980465" y="2513430"/>
            <a:ext cx="10294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应 用：</a:t>
            </a:r>
          </a:p>
        </p:txBody>
      </p:sp>
      <p:sp>
        <p:nvSpPr>
          <p:cNvPr id="20" name="文本框 19">
            <a:extLst>
              <a:ext uri="{FF2B5EF4-FFF2-40B4-BE49-F238E27FC236}">
                <a16:creationId xmlns:a16="http://schemas.microsoft.com/office/drawing/2014/main" id="{A49521C6-95FE-6926-3CBF-C0BEF8C328FB}"/>
              </a:ext>
            </a:extLst>
          </p:cNvPr>
          <p:cNvSpPr txBox="1"/>
          <p:nvPr/>
        </p:nvSpPr>
        <p:spPr>
          <a:xfrm>
            <a:off x="8972017" y="3071940"/>
            <a:ext cx="3219984" cy="1841723"/>
          </a:xfrm>
          <a:prstGeom prst="rect">
            <a:avLst/>
          </a:prstGeom>
          <a:noFill/>
        </p:spPr>
        <p:txBody>
          <a:bodyPr wrap="square">
            <a:spAutoFit/>
          </a:bodyPr>
          <a:lstStyle/>
          <a:p>
            <a:pPr>
              <a:lnSpc>
                <a:spcPct val="130000"/>
              </a:lnSpc>
            </a:pPr>
            <a:r>
              <a:rPr lang="en-US" altLang="zh-CN" sz="1800" b="1" dirty="0">
                <a:solidFill>
                  <a:srgbClr val="C00000"/>
                </a:solidFill>
                <a:latin typeface="黑体" panose="02010609060101010101" charset="-122"/>
                <a:ea typeface="黑体" panose="02010609060101010101" charset="-122"/>
              </a:rPr>
              <a:t>1</a:t>
            </a:r>
            <a:r>
              <a:rPr lang="zh-CN" altLang="en-US" sz="1800" b="1" dirty="0">
                <a:solidFill>
                  <a:srgbClr val="C00000"/>
                </a:solidFill>
                <a:latin typeface="黑体" panose="02010609060101010101" charset="-122"/>
                <a:ea typeface="黑体" panose="02010609060101010101" charset="-122"/>
              </a:rPr>
              <a:t>）划分储集层</a:t>
            </a:r>
          </a:p>
          <a:p>
            <a:pPr>
              <a:lnSpc>
                <a:spcPct val="130000"/>
              </a:lnSpc>
            </a:pPr>
            <a:r>
              <a:rPr lang="en-US" altLang="zh-CN" sz="1800" b="1" dirty="0">
                <a:solidFill>
                  <a:srgbClr val="C00000"/>
                </a:solidFill>
                <a:latin typeface="黑体" panose="02010609060101010101" charset="-122"/>
                <a:ea typeface="黑体" panose="02010609060101010101" charset="-122"/>
              </a:rPr>
              <a:t>2</a:t>
            </a:r>
            <a:r>
              <a:rPr lang="zh-CN" altLang="en-US" sz="1800" b="1" dirty="0">
                <a:solidFill>
                  <a:srgbClr val="C00000"/>
                </a:solidFill>
                <a:latin typeface="黑体" panose="02010609060101010101" charset="-122"/>
                <a:ea typeface="黑体" panose="02010609060101010101" charset="-122"/>
              </a:rPr>
              <a:t>）划分岩性和地层对比</a:t>
            </a:r>
          </a:p>
          <a:p>
            <a:pPr>
              <a:lnSpc>
                <a:spcPct val="130000"/>
              </a:lnSpc>
            </a:pPr>
            <a:r>
              <a:rPr lang="en-US" altLang="zh-CN" sz="1800" b="1" dirty="0">
                <a:solidFill>
                  <a:srgbClr val="C00000"/>
                </a:solidFill>
                <a:latin typeface="黑体" panose="02010609060101010101" charset="-122"/>
                <a:ea typeface="黑体" panose="02010609060101010101" charset="-122"/>
              </a:rPr>
              <a:t>3</a:t>
            </a:r>
            <a:r>
              <a:rPr lang="zh-CN" altLang="en-US" sz="1800" b="1" dirty="0">
                <a:solidFill>
                  <a:srgbClr val="C00000"/>
                </a:solidFill>
                <a:latin typeface="黑体" panose="02010609060101010101" charset="-122"/>
                <a:ea typeface="黑体" panose="02010609060101010101" charset="-122"/>
              </a:rPr>
              <a:t>）计算地层泥质含量</a:t>
            </a:r>
          </a:p>
          <a:p>
            <a:pPr>
              <a:lnSpc>
                <a:spcPct val="130000"/>
              </a:lnSpc>
            </a:pPr>
            <a:r>
              <a:rPr lang="en-US" altLang="zh-CN" b="1" dirty="0">
                <a:latin typeface="黑体" panose="02010609060101010101" charset="-122"/>
                <a:ea typeface="黑体" panose="02010609060101010101" charset="-122"/>
              </a:rPr>
              <a:t>4</a:t>
            </a:r>
            <a:r>
              <a:rPr lang="zh-CN" altLang="en-US" b="1" dirty="0">
                <a:latin typeface="黑体" panose="02010609060101010101" charset="-122"/>
                <a:ea typeface="黑体" panose="02010609060101010101" charset="-122"/>
              </a:rPr>
              <a:t>）</a:t>
            </a:r>
            <a:r>
              <a:rPr lang="en-US" altLang="zh-CN" b="1" dirty="0">
                <a:latin typeface="黑体" panose="02010609060101010101" charset="-122"/>
                <a:ea typeface="黑体" panose="02010609060101010101" charset="-122"/>
              </a:rPr>
              <a:t>SP</a:t>
            </a:r>
            <a:r>
              <a:rPr lang="zh-CN" altLang="en-US" b="1" dirty="0">
                <a:latin typeface="黑体" panose="02010609060101010101" charset="-122"/>
                <a:ea typeface="黑体" panose="02010609060101010101" charset="-122"/>
              </a:rPr>
              <a:t>辅助判别判断油气水层</a:t>
            </a:r>
          </a:p>
          <a:p>
            <a:pPr>
              <a:lnSpc>
                <a:spcPct val="130000"/>
              </a:lnSpc>
            </a:pPr>
            <a:r>
              <a:rPr lang="en-US" altLang="zh-CN" sz="1800" b="1" dirty="0">
                <a:latin typeface="黑体" panose="02010609060101010101" charset="-122"/>
                <a:ea typeface="黑体" panose="02010609060101010101" charset="-122"/>
              </a:rPr>
              <a:t>5</a:t>
            </a:r>
            <a:r>
              <a:rPr lang="zh-CN" altLang="en-US" sz="1800" b="1" dirty="0">
                <a:latin typeface="黑体" panose="02010609060101010101" charset="-122"/>
                <a:ea typeface="黑体" panose="02010609060101010101" charset="-122"/>
              </a:rPr>
              <a:t>）确定地层水电阻率</a:t>
            </a:r>
          </a:p>
        </p:txBody>
      </p:sp>
      <p:pic>
        <p:nvPicPr>
          <p:cNvPr id="21" name="图片 20">
            <a:extLst>
              <a:ext uri="{FF2B5EF4-FFF2-40B4-BE49-F238E27FC236}">
                <a16:creationId xmlns:a16="http://schemas.microsoft.com/office/drawing/2014/main" id="{6D9D9A95-D10F-EBBA-8A56-AA747318CFBC}"/>
              </a:ext>
            </a:extLst>
          </p:cNvPr>
          <p:cNvPicPr>
            <a:picLocks noChangeAspect="1"/>
          </p:cNvPicPr>
          <p:nvPr/>
        </p:nvPicPr>
        <p:blipFill>
          <a:blip r:embed="rId7"/>
          <a:stretch>
            <a:fillRect/>
          </a:stretch>
        </p:blipFill>
        <p:spPr>
          <a:xfrm>
            <a:off x="4703750" y="2464113"/>
            <a:ext cx="3952898" cy="3373102"/>
          </a:xfrm>
          <a:prstGeom prst="rect">
            <a:avLst/>
          </a:prstGeom>
        </p:spPr>
      </p:pic>
    </p:spTree>
    <p:extLst>
      <p:ext uri="{BB962C8B-B14F-4D97-AF65-F5344CB8AC3E}">
        <p14:creationId xmlns:p14="http://schemas.microsoft.com/office/powerpoint/2010/main" val="2124279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A8BDD-D45F-720E-3FAB-63593C8DEAC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20CF25C9-C73F-612B-E7F9-76BA3E355986}"/>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一、常规测井系列及应用</a:t>
            </a:r>
          </a:p>
        </p:txBody>
      </p:sp>
      <p:sp>
        <p:nvSpPr>
          <p:cNvPr id="2" name="内容占位符 2">
            <a:extLst>
              <a:ext uri="{FF2B5EF4-FFF2-40B4-BE49-F238E27FC236}">
                <a16:creationId xmlns:a16="http://schemas.microsoft.com/office/drawing/2014/main" id="{4AB65E60-7CBD-D50D-A614-7D1E07DC35EA}"/>
              </a:ext>
            </a:extLst>
          </p:cNvPr>
          <p:cNvSpPr txBox="1">
            <a:spLocks noGrp="1"/>
          </p:cNvSpPr>
          <p:nvPr/>
        </p:nvSpPr>
        <p:spPr>
          <a:xfrm>
            <a:off x="1375940" y="1049914"/>
            <a:ext cx="7143805" cy="499624"/>
          </a:xfrm>
          <a:prstGeom prst="rect">
            <a:avLst/>
          </a:prstGeom>
          <a:noFill/>
          <a:ln w="9525">
            <a:noFill/>
          </a:ln>
        </p:spPr>
        <p:txBody>
          <a:bodyPr wrap="square" anchor="t" anchorCtr="0">
            <a:spAutoFit/>
          </a:bodyPr>
          <a:lstStyle/>
          <a:p>
            <a:pPr>
              <a:lnSpc>
                <a:spcPct val="150000"/>
              </a:lnSpc>
              <a:buSzTx/>
              <a:buFont typeface="Arial" panose="020B0604020202020204" pitchFamily="34" charset="0"/>
            </a:pPr>
            <a:r>
              <a:rPr lang="zh-CN" altLang="en-US" sz="2000" b="1" dirty="0">
                <a:solidFill>
                  <a:srgbClr val="000066"/>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（二）电性曲线</a:t>
            </a:r>
            <a:r>
              <a:rPr lang="en-US" altLang="zh-CN" sz="2000" b="1" dirty="0">
                <a:solidFill>
                  <a:srgbClr val="000066"/>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双侧向</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阵列侧向、</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双感应</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阵列感应</a:t>
            </a:r>
          </a:p>
        </p:txBody>
      </p:sp>
      <p:graphicFrame>
        <p:nvGraphicFramePr>
          <p:cNvPr id="10" name="表格 9">
            <a:extLst>
              <a:ext uri="{FF2B5EF4-FFF2-40B4-BE49-F238E27FC236}">
                <a16:creationId xmlns:a16="http://schemas.microsoft.com/office/drawing/2014/main" id="{47E580EA-D039-39AC-772A-B72F47D412BD}"/>
              </a:ext>
            </a:extLst>
          </p:cNvPr>
          <p:cNvGraphicFramePr/>
          <p:nvPr>
            <p:extLst>
              <p:ext uri="{D42A27DB-BD31-4B8C-83A1-F6EECF244321}">
                <p14:modId xmlns:p14="http://schemas.microsoft.com/office/powerpoint/2010/main" val="615647532"/>
              </p:ext>
            </p:extLst>
          </p:nvPr>
        </p:nvGraphicFramePr>
        <p:xfrm>
          <a:off x="6259928" y="1798901"/>
          <a:ext cx="5238262" cy="1701932"/>
        </p:xfrm>
        <a:graphic>
          <a:graphicData uri="http://schemas.openxmlformats.org/drawingml/2006/table">
            <a:tbl>
              <a:tblPr/>
              <a:tblGrid>
                <a:gridCol w="507399">
                  <a:extLst>
                    <a:ext uri="{9D8B030D-6E8A-4147-A177-3AD203B41FA5}">
                      <a16:colId xmlns:a16="http://schemas.microsoft.com/office/drawing/2014/main" val="20000"/>
                    </a:ext>
                  </a:extLst>
                </a:gridCol>
                <a:gridCol w="654724">
                  <a:extLst>
                    <a:ext uri="{9D8B030D-6E8A-4147-A177-3AD203B41FA5}">
                      <a16:colId xmlns:a16="http://schemas.microsoft.com/office/drawing/2014/main" val="20002"/>
                    </a:ext>
                  </a:extLst>
                </a:gridCol>
                <a:gridCol w="509753">
                  <a:extLst>
                    <a:ext uri="{9D8B030D-6E8A-4147-A177-3AD203B41FA5}">
                      <a16:colId xmlns:a16="http://schemas.microsoft.com/office/drawing/2014/main" val="20003"/>
                    </a:ext>
                  </a:extLst>
                </a:gridCol>
                <a:gridCol w="792164">
                  <a:extLst>
                    <a:ext uri="{9D8B030D-6E8A-4147-A177-3AD203B41FA5}">
                      <a16:colId xmlns:a16="http://schemas.microsoft.com/office/drawing/2014/main" val="20004"/>
                    </a:ext>
                  </a:extLst>
                </a:gridCol>
                <a:gridCol w="1348985">
                  <a:extLst>
                    <a:ext uri="{9D8B030D-6E8A-4147-A177-3AD203B41FA5}">
                      <a16:colId xmlns:a16="http://schemas.microsoft.com/office/drawing/2014/main" val="20005"/>
                    </a:ext>
                  </a:extLst>
                </a:gridCol>
                <a:gridCol w="750744">
                  <a:extLst>
                    <a:ext uri="{9D8B030D-6E8A-4147-A177-3AD203B41FA5}">
                      <a16:colId xmlns:a16="http://schemas.microsoft.com/office/drawing/2014/main" val="20006"/>
                    </a:ext>
                  </a:extLst>
                </a:gridCol>
                <a:gridCol w="674493">
                  <a:extLst>
                    <a:ext uri="{9D8B030D-6E8A-4147-A177-3AD203B41FA5}">
                      <a16:colId xmlns:a16="http://schemas.microsoft.com/office/drawing/2014/main" val="20007"/>
                    </a:ext>
                  </a:extLst>
                </a:gridCol>
              </a:tblGrid>
              <a:tr h="328887">
                <a:tc>
                  <a:txBody>
                    <a:bodyPr/>
                    <a:lstStyle/>
                    <a:p>
                      <a:pPr lvl="0" algn="ctr" fontAlgn="ctr">
                        <a:spcBef>
                          <a:spcPct val="0"/>
                        </a:spcBef>
                        <a:buNone/>
                      </a:pPr>
                      <a:r>
                        <a:rPr lang="zh-CN" altLang="en-US" sz="1100" b="1" dirty="0">
                          <a:solidFill>
                            <a:srgbClr val="0000FF"/>
                          </a:solidFill>
                          <a:latin typeface="黑体" panose="02010609060101010101" charset="-122"/>
                          <a:ea typeface="黑体" panose="02010609060101010101" charset="-122"/>
                        </a:rPr>
                        <a:t>测井</a:t>
                      </a:r>
                    </a:p>
                    <a:p>
                      <a:pPr lvl="0" algn="ctr" fontAlgn="ctr">
                        <a:spcBef>
                          <a:spcPct val="0"/>
                        </a:spcBef>
                        <a:buNone/>
                      </a:pPr>
                      <a:r>
                        <a:rPr lang="zh-CN" altLang="en-US" sz="1100" b="1" dirty="0">
                          <a:solidFill>
                            <a:srgbClr val="0000FF"/>
                          </a:solidFill>
                          <a:latin typeface="黑体" panose="02010609060101010101" charset="-122"/>
                          <a:ea typeface="黑体" panose="02010609060101010101" charset="-122"/>
                        </a:rPr>
                        <a:t>系列</a:t>
                      </a: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zh-CN" altLang="en-US" sz="1100" dirty="0">
                          <a:solidFill>
                            <a:srgbClr val="0000FF"/>
                          </a:solidFill>
                          <a:latin typeface="黑体" panose="02010609060101010101" charset="-122"/>
                        </a:rPr>
                        <a:t>耐</a:t>
                      </a:r>
                      <a:endParaRPr lang="en-US" altLang="zh-CN" sz="1100" dirty="0">
                        <a:solidFill>
                          <a:srgbClr val="0000FF"/>
                        </a:solidFill>
                        <a:latin typeface="黑体" panose="02010609060101010101" charset="-122"/>
                      </a:endParaRPr>
                    </a:p>
                    <a:p>
                      <a:pPr lvl="0" eaLnBrk="1" fontAlgn="ctr" hangingPunct="1">
                        <a:spcBef>
                          <a:spcPct val="0"/>
                        </a:spcBef>
                        <a:buNone/>
                      </a:pPr>
                      <a:r>
                        <a:rPr lang="zh-CN" altLang="en-US" sz="1100" dirty="0">
                          <a:solidFill>
                            <a:srgbClr val="0000FF"/>
                          </a:solidFill>
                          <a:latin typeface="黑体" panose="02010609060101010101" charset="-122"/>
                        </a:rPr>
                        <a:t>温</a:t>
                      </a:r>
                      <a:endParaRPr lang="en-US" altLang="zh-CN" sz="1100" dirty="0">
                        <a:solidFill>
                          <a:srgbClr val="0000FF"/>
                        </a:solidFill>
                        <a:latin typeface="黑体" panose="02010609060101010101" charset="-122"/>
                      </a:endParaRPr>
                    </a:p>
                    <a:p>
                      <a:pPr lvl="0" eaLnBrk="1" fontAlgn="ctr" hangingPunct="1">
                        <a:spcBef>
                          <a:spcPct val="0"/>
                        </a:spcBef>
                        <a:buNone/>
                      </a:pPr>
                      <a:r>
                        <a:rPr lang="en-US" altLang="zh-CN" sz="1100" dirty="0">
                          <a:solidFill>
                            <a:srgbClr val="0000FF"/>
                          </a:solidFill>
                          <a:latin typeface="黑体" panose="02010609060101010101" charset="-122"/>
                        </a:rPr>
                        <a:t>(</a:t>
                      </a:r>
                      <a:r>
                        <a:rPr lang="zh-CN" altLang="zh-CN" sz="1100" dirty="0">
                          <a:solidFill>
                            <a:srgbClr val="0000FF"/>
                          </a:solidFill>
                          <a:latin typeface="黑体" panose="02010609060101010101" charset="-122"/>
                        </a:rPr>
                        <a:t>℃</a:t>
                      </a:r>
                      <a:r>
                        <a:rPr lang="en-US" altLang="zh-CN" sz="1100" dirty="0">
                          <a:solidFill>
                            <a:srgbClr val="0000FF"/>
                          </a:solidFill>
                          <a:latin typeface="黑体" panose="02010609060101010101" charset="-122"/>
                        </a:rPr>
                        <a:t>)</a:t>
                      </a:r>
                      <a:endParaRPr lang="zh-CN" altLang="en-US" sz="1100" dirty="0">
                        <a:solidFill>
                          <a:srgbClr val="0000FF"/>
                        </a:solidFill>
                        <a:latin typeface="黑体" panose="02010609060101010101" charset="-122"/>
                      </a:endParaRPr>
                    </a:p>
                  </a:txBody>
                  <a:tcPr marL="6915" marR="6915" marT="6383" marB="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zh-CN" altLang="en-US" sz="1100" dirty="0">
                          <a:solidFill>
                            <a:srgbClr val="0000FF"/>
                          </a:solidFill>
                          <a:latin typeface="黑体" panose="02010609060101010101" charset="-122"/>
                        </a:rPr>
                        <a:t>耐</a:t>
                      </a:r>
                      <a:endParaRPr lang="en-US" altLang="zh-CN" sz="1100" dirty="0">
                        <a:solidFill>
                          <a:srgbClr val="0000FF"/>
                        </a:solidFill>
                        <a:latin typeface="黑体" panose="02010609060101010101" charset="-122"/>
                      </a:endParaRPr>
                    </a:p>
                    <a:p>
                      <a:pPr lvl="0" eaLnBrk="1" fontAlgn="ctr" hangingPunct="1">
                        <a:spcBef>
                          <a:spcPct val="0"/>
                        </a:spcBef>
                        <a:buNone/>
                      </a:pPr>
                      <a:r>
                        <a:rPr lang="zh-CN" altLang="en-US" sz="1100" dirty="0">
                          <a:solidFill>
                            <a:srgbClr val="0000FF"/>
                          </a:solidFill>
                          <a:latin typeface="黑体" panose="02010609060101010101" charset="-122"/>
                        </a:rPr>
                        <a:t>压</a:t>
                      </a:r>
                      <a:endParaRPr lang="en-US" altLang="zh-CN" sz="1100" dirty="0">
                        <a:solidFill>
                          <a:srgbClr val="0000FF"/>
                        </a:solidFill>
                        <a:latin typeface="黑体" panose="02010609060101010101" charset="-122"/>
                      </a:endParaRPr>
                    </a:p>
                    <a:p>
                      <a:pPr lvl="0" eaLnBrk="1" fontAlgn="ctr" hangingPunct="1">
                        <a:spcBef>
                          <a:spcPct val="0"/>
                        </a:spcBef>
                        <a:buNone/>
                      </a:pPr>
                      <a:r>
                        <a:rPr lang="en-US" altLang="zh-CN" sz="1100" dirty="0">
                          <a:solidFill>
                            <a:srgbClr val="0000FF"/>
                          </a:solidFill>
                          <a:latin typeface="黑体" panose="02010609060101010101" charset="-122"/>
                        </a:rPr>
                        <a:t>(mp)</a:t>
                      </a:r>
                      <a:endParaRPr lang="zh-CN" altLang="en-US" sz="1100" dirty="0">
                        <a:solidFill>
                          <a:srgbClr val="0000FF"/>
                        </a:solidFill>
                        <a:latin typeface="黑体" panose="02010609060101010101" charset="-122"/>
                      </a:endParaRP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zh-CN" altLang="en-US" sz="1100" dirty="0">
                          <a:solidFill>
                            <a:srgbClr val="0000FF"/>
                          </a:solidFill>
                          <a:latin typeface="黑体" panose="02010609060101010101" charset="-122"/>
                        </a:rPr>
                        <a:t>井眼</a:t>
                      </a:r>
                      <a:endParaRPr lang="en-US" altLang="zh-CN" sz="1100" dirty="0">
                        <a:solidFill>
                          <a:srgbClr val="0000FF"/>
                        </a:solidFill>
                        <a:latin typeface="黑体" panose="02010609060101010101" charset="-122"/>
                      </a:endParaRPr>
                    </a:p>
                    <a:p>
                      <a:pPr lvl="0" eaLnBrk="1" fontAlgn="ctr" hangingPunct="1">
                        <a:spcBef>
                          <a:spcPct val="0"/>
                        </a:spcBef>
                        <a:buNone/>
                      </a:pPr>
                      <a:r>
                        <a:rPr lang="zh-CN" altLang="en-US" sz="1100" dirty="0">
                          <a:solidFill>
                            <a:srgbClr val="0000FF"/>
                          </a:solidFill>
                          <a:latin typeface="黑体" panose="02010609060101010101" charset="-122"/>
                        </a:rPr>
                        <a:t>范围</a:t>
                      </a:r>
                      <a:endParaRPr lang="en-US" altLang="zh-CN" sz="1100" dirty="0">
                        <a:solidFill>
                          <a:srgbClr val="0000FF"/>
                        </a:solidFill>
                        <a:latin typeface="黑体" panose="02010609060101010101" charset="-122"/>
                      </a:endParaRPr>
                    </a:p>
                    <a:p>
                      <a:pPr lvl="0" eaLnBrk="1" fontAlgn="ctr" hangingPunct="1">
                        <a:spcBef>
                          <a:spcPct val="0"/>
                        </a:spcBef>
                        <a:buNone/>
                      </a:pPr>
                      <a:r>
                        <a:rPr lang="en-US" altLang="zh-CN" sz="1100" dirty="0">
                          <a:solidFill>
                            <a:srgbClr val="0000FF"/>
                          </a:solidFill>
                          <a:latin typeface="黑体" panose="02010609060101010101" charset="-122"/>
                        </a:rPr>
                        <a:t>(in)</a:t>
                      </a:r>
                      <a:endParaRPr lang="zh-CN" altLang="en-US" sz="1100" dirty="0">
                        <a:solidFill>
                          <a:srgbClr val="0000FF"/>
                        </a:solidFill>
                        <a:latin typeface="黑体" panose="02010609060101010101" charset="-122"/>
                      </a:endParaRP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zh-CN" altLang="en-US" sz="1100" dirty="0">
                          <a:solidFill>
                            <a:srgbClr val="0000FF"/>
                          </a:solidFill>
                          <a:latin typeface="黑体" panose="02010609060101010101" charset="-122"/>
                        </a:rPr>
                        <a:t>测量范围</a:t>
                      </a:r>
                      <a:r>
                        <a:rPr lang="en-US" altLang="zh-CN" sz="1100" dirty="0">
                          <a:solidFill>
                            <a:srgbClr val="0000FF"/>
                          </a:solidFill>
                          <a:latin typeface="黑体" panose="02010609060101010101" charset="-122"/>
                        </a:rPr>
                        <a:t>(</a:t>
                      </a:r>
                      <a:r>
                        <a:rPr lang="el-GR" altLang="zh-CN" sz="1100" dirty="0">
                          <a:solidFill>
                            <a:srgbClr val="0000FF"/>
                          </a:solidFill>
                          <a:latin typeface="黑体" panose="02010609060101010101" charset="-122"/>
                        </a:rPr>
                        <a:t>Ω</a:t>
                      </a:r>
                      <a:r>
                        <a:rPr lang="en-US" altLang="zh-CN" sz="1400" b="0" dirty="0">
                          <a:solidFill>
                            <a:schemeClr val="tx1"/>
                          </a:solidFill>
                          <a:latin typeface="Calibri" panose="020F0502020204030204" pitchFamily="34" charset="0"/>
                          <a:ea typeface="宋体" panose="02010600030101010101" pitchFamily="2" charset="-122"/>
                        </a:rPr>
                        <a:t>.</a:t>
                      </a:r>
                      <a:r>
                        <a:rPr lang="en-US" altLang="zh-CN" sz="1100" dirty="0">
                          <a:solidFill>
                            <a:srgbClr val="0000FF"/>
                          </a:solidFill>
                          <a:latin typeface="黑体" panose="02010609060101010101" charset="-122"/>
                        </a:rPr>
                        <a:t>m)</a:t>
                      </a:r>
                      <a:endParaRPr lang="zh-CN" altLang="en-US" sz="1100" dirty="0">
                        <a:solidFill>
                          <a:srgbClr val="0000FF"/>
                        </a:solidFill>
                        <a:latin typeface="黑体" panose="02010609060101010101" charset="-122"/>
                      </a:endParaRP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zh-CN" altLang="en-US" sz="1100" dirty="0">
                          <a:solidFill>
                            <a:srgbClr val="0000FF"/>
                          </a:solidFill>
                          <a:latin typeface="黑体" panose="02010609060101010101" charset="-122"/>
                        </a:rPr>
                        <a:t>垂直</a:t>
                      </a:r>
                      <a:endParaRPr lang="en-US" altLang="zh-CN" sz="1100" dirty="0">
                        <a:solidFill>
                          <a:srgbClr val="0000FF"/>
                        </a:solidFill>
                        <a:latin typeface="黑体" panose="02010609060101010101" charset="-122"/>
                      </a:endParaRPr>
                    </a:p>
                    <a:p>
                      <a:pPr lvl="0" eaLnBrk="1" fontAlgn="ctr" hangingPunct="1">
                        <a:spcBef>
                          <a:spcPct val="0"/>
                        </a:spcBef>
                        <a:buNone/>
                      </a:pPr>
                      <a:r>
                        <a:rPr lang="zh-CN" altLang="en-US" sz="1100" dirty="0">
                          <a:solidFill>
                            <a:srgbClr val="0000FF"/>
                          </a:solidFill>
                          <a:latin typeface="黑体" panose="02010609060101010101" charset="-122"/>
                        </a:rPr>
                        <a:t>分辨率</a:t>
                      </a:r>
                      <a:endParaRPr lang="en-US" altLang="zh-CN" sz="1100" dirty="0">
                        <a:solidFill>
                          <a:srgbClr val="0000FF"/>
                        </a:solidFill>
                        <a:latin typeface="黑体" panose="02010609060101010101" charset="-122"/>
                      </a:endParaRPr>
                    </a:p>
                    <a:p>
                      <a:pPr lvl="0" eaLnBrk="1" fontAlgn="ctr" hangingPunct="1">
                        <a:spcBef>
                          <a:spcPct val="0"/>
                        </a:spcBef>
                        <a:buNone/>
                      </a:pPr>
                      <a:r>
                        <a:rPr lang="en-US" altLang="zh-CN" sz="1100" dirty="0">
                          <a:solidFill>
                            <a:srgbClr val="0000FF"/>
                          </a:solidFill>
                          <a:latin typeface="黑体" panose="02010609060101010101" charset="-122"/>
                        </a:rPr>
                        <a:t>(m)</a:t>
                      </a:r>
                      <a:endParaRPr lang="zh-CN" altLang="en-US" sz="1100" dirty="0">
                        <a:solidFill>
                          <a:srgbClr val="0000FF"/>
                        </a:solidFill>
                        <a:latin typeface="黑体" panose="02010609060101010101" charset="-122"/>
                      </a:endParaRP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zh-CN" altLang="en-US" sz="1100" dirty="0">
                          <a:solidFill>
                            <a:srgbClr val="0000FF"/>
                          </a:solidFill>
                          <a:latin typeface="黑体" panose="02010609060101010101" charset="-122"/>
                        </a:rPr>
                        <a:t>探测</a:t>
                      </a:r>
                      <a:endParaRPr lang="en-US" altLang="zh-CN" sz="1100" dirty="0">
                        <a:solidFill>
                          <a:srgbClr val="0000FF"/>
                        </a:solidFill>
                        <a:latin typeface="黑体" panose="02010609060101010101" charset="-122"/>
                      </a:endParaRPr>
                    </a:p>
                    <a:p>
                      <a:pPr lvl="0" eaLnBrk="1" fontAlgn="ctr" hangingPunct="1">
                        <a:spcBef>
                          <a:spcPct val="0"/>
                        </a:spcBef>
                        <a:buNone/>
                      </a:pPr>
                      <a:r>
                        <a:rPr lang="zh-CN" altLang="en-US" sz="1100" dirty="0">
                          <a:solidFill>
                            <a:srgbClr val="0000FF"/>
                          </a:solidFill>
                          <a:latin typeface="黑体" panose="02010609060101010101" charset="-122"/>
                        </a:rPr>
                        <a:t>深度</a:t>
                      </a:r>
                      <a:endParaRPr lang="en-US" altLang="zh-CN" sz="1100" dirty="0">
                        <a:solidFill>
                          <a:srgbClr val="0000FF"/>
                        </a:solidFill>
                        <a:latin typeface="黑体" panose="02010609060101010101" charset="-122"/>
                      </a:endParaRPr>
                    </a:p>
                    <a:p>
                      <a:pPr lvl="0" eaLnBrk="1" fontAlgn="ctr" hangingPunct="1">
                        <a:spcBef>
                          <a:spcPct val="0"/>
                        </a:spcBef>
                        <a:buNone/>
                      </a:pPr>
                      <a:r>
                        <a:rPr lang="en-US" altLang="zh-CN" sz="1100" dirty="0">
                          <a:solidFill>
                            <a:srgbClr val="0000FF"/>
                          </a:solidFill>
                          <a:latin typeface="黑体" panose="02010609060101010101" charset="-122"/>
                        </a:rPr>
                        <a:t>(m)</a:t>
                      </a:r>
                      <a:endParaRPr lang="zh-CN" altLang="en-US" sz="1100" dirty="0">
                        <a:solidFill>
                          <a:srgbClr val="0000FF"/>
                        </a:solidFill>
                        <a:latin typeface="黑体" panose="02010609060101010101" charset="-122"/>
                      </a:endParaRP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0632">
                <a:tc rowSpan="2">
                  <a:txBody>
                    <a:bodyPr/>
                    <a:lstStyle/>
                    <a:p>
                      <a:pPr lvl="0" algn="ctr" fontAlgn="ctr">
                        <a:spcBef>
                          <a:spcPct val="0"/>
                        </a:spcBef>
                        <a:buNone/>
                      </a:pPr>
                      <a:r>
                        <a:rPr lang="zh-CN" altLang="en-US" sz="1100" b="0" dirty="0">
                          <a:solidFill>
                            <a:srgbClr val="000000"/>
                          </a:solidFill>
                          <a:latin typeface="黑体" panose="02010609060101010101" charset="-122"/>
                        </a:rPr>
                        <a:t>阵列</a:t>
                      </a:r>
                    </a:p>
                    <a:p>
                      <a:pPr lvl="0" algn="ctr" fontAlgn="ctr">
                        <a:spcBef>
                          <a:spcPct val="0"/>
                        </a:spcBef>
                        <a:buNone/>
                      </a:pPr>
                      <a:r>
                        <a:rPr lang="zh-CN" altLang="en-US" sz="1100" b="0" dirty="0">
                          <a:solidFill>
                            <a:srgbClr val="000000"/>
                          </a:solidFill>
                          <a:latin typeface="黑体" panose="02010609060101010101" charset="-122"/>
                        </a:rPr>
                        <a:t>侧向</a:t>
                      </a: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CC"/>
                    </a:solidFill>
                  </a:tcPr>
                </a:tc>
                <a:tc rowSpan="2">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latin typeface="黑体" panose="02010609060101010101" charset="-122"/>
                        </a:rPr>
                        <a:t>175</a:t>
                      </a:r>
                    </a:p>
                  </a:txBody>
                  <a:tcPr marL="6915" marR="6915" marT="6383" marB="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chemeClr val="accent4">
                        <a:lumMod val="20000"/>
                        <a:lumOff val="80000"/>
                      </a:schemeClr>
                    </a:solidFill>
                  </a:tcPr>
                </a:tc>
                <a:tc rowSpan="2">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latin typeface="黑体" panose="02010609060101010101" charset="-122"/>
                        </a:rPr>
                        <a:t>137</a:t>
                      </a: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rowSpan="2">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latin typeface="黑体" panose="02010609060101010101" charset="-122"/>
                        </a:rPr>
                        <a:t>5.25-16</a:t>
                      </a: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latin typeface="黑体" panose="02010609060101010101" charset="-122"/>
                        </a:rPr>
                        <a:t>RM&gt;0.1</a:t>
                      </a:r>
                    </a:p>
                    <a:p>
                      <a:pPr lvl="0" eaLnBrk="1" fontAlgn="ctr" hangingPunct="1">
                        <a:spcBef>
                          <a:spcPct val="0"/>
                        </a:spcBef>
                        <a:buNone/>
                      </a:pPr>
                      <a:r>
                        <a:rPr lang="en-US" altLang="zh-CN" sz="1100" b="0" dirty="0">
                          <a:solidFill>
                            <a:srgbClr val="000000"/>
                          </a:solidFill>
                          <a:latin typeface="黑体" panose="02010609060101010101" charset="-122"/>
                        </a:rPr>
                        <a:t>0.2-50000</a:t>
                      </a: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rowSpan="2">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latin typeface="黑体" panose="02010609060101010101" charset="-122"/>
                        </a:rPr>
                        <a:t>0.3</a:t>
                      </a: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rowSpan="2">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latin typeface="黑体" panose="02010609060101010101" charset="-122"/>
                        </a:rPr>
                        <a:t>1.87</a:t>
                      </a: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extLst>
                  <a:ext uri="{0D108BD9-81ED-4DB2-BD59-A6C34878D82A}">
                    <a16:rowId xmlns:a16="http://schemas.microsoft.com/office/drawing/2014/main" val="10001"/>
                  </a:ext>
                </a:extLst>
              </a:tr>
              <a:tr h="220632">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latin typeface="黑体" panose="02010609060101010101" charset="-122"/>
                        </a:rPr>
                        <a:t>RM&lt;0.1</a:t>
                      </a:r>
                    </a:p>
                    <a:p>
                      <a:pPr lvl="0" eaLnBrk="1" fontAlgn="ctr" hangingPunct="1">
                        <a:spcBef>
                          <a:spcPct val="0"/>
                        </a:spcBef>
                        <a:buNone/>
                      </a:pPr>
                      <a:r>
                        <a:rPr lang="en-US" altLang="zh-CN" sz="1100" b="0" dirty="0">
                          <a:solidFill>
                            <a:srgbClr val="000000"/>
                          </a:solidFill>
                          <a:latin typeface="黑体" panose="02010609060101010101" charset="-122"/>
                        </a:rPr>
                        <a:t>0.2-5000</a:t>
                      </a:r>
                    </a:p>
                  </a:txBody>
                  <a:tcPr marL="6915" marR="6915" marT="6383" marB="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4">
                        <a:lumMod val="20000"/>
                        <a:lumOff val="80000"/>
                      </a:schemeClr>
                    </a:solidFill>
                  </a:tcPr>
                </a:tc>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xBody>
                    <a:bodyPr/>
                    <a:lstStyle/>
                    <a:p>
                      <a:endParaRPr lang="zh-CN"/>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2"/>
                  </a:ext>
                </a:extLst>
              </a:tr>
              <a:tr h="328887">
                <a:tc>
                  <a:txBody>
                    <a:bodyPr/>
                    <a:lstStyle/>
                    <a:p>
                      <a:pPr lvl="0" algn="ctr" fontAlgn="ctr">
                        <a:spcBef>
                          <a:spcPct val="0"/>
                        </a:spcBef>
                        <a:buNone/>
                      </a:pPr>
                      <a:r>
                        <a:rPr lang="zh-CN" altLang="en-US" sz="1100" b="0" dirty="0">
                          <a:solidFill>
                            <a:srgbClr val="000000"/>
                          </a:solidFill>
                          <a:latin typeface="黑体" panose="02010609060101010101" charset="-122"/>
                        </a:rPr>
                        <a:t>阵列</a:t>
                      </a:r>
                    </a:p>
                    <a:p>
                      <a:pPr lvl="0" algn="ctr" fontAlgn="ctr">
                        <a:spcBef>
                          <a:spcPct val="0"/>
                        </a:spcBef>
                        <a:buNone/>
                      </a:pPr>
                      <a:r>
                        <a:rPr lang="zh-CN" altLang="en-US" sz="1100" b="0" dirty="0">
                          <a:solidFill>
                            <a:srgbClr val="000000"/>
                          </a:solidFill>
                          <a:latin typeface="黑体" panose="02010609060101010101" charset="-122"/>
                        </a:rPr>
                        <a:t>感应</a:t>
                      </a:r>
                    </a:p>
                  </a:txBody>
                  <a:tcPr marL="6915" marR="6915" marT="6383" marB="0" anchor="ctr">
                    <a:lnL w="6350" cap="flat" cmpd="sng">
                      <a:solidFill>
                        <a:srgbClr val="000000"/>
                      </a:solidFill>
                      <a:prstDash val="soli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latin typeface="黑体" panose="02010609060101010101" charset="-122"/>
                        </a:rPr>
                        <a:t>177</a:t>
                      </a:r>
                    </a:p>
                  </a:txBody>
                  <a:tcPr marL="6915" marR="6915" marT="63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latin typeface="黑体" panose="02010609060101010101" charset="-122"/>
                        </a:rPr>
                        <a:t>137</a:t>
                      </a:r>
                    </a:p>
                  </a:txBody>
                  <a:tcPr marL="6915" marR="6915" marT="63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endParaRPr lang="en-US" altLang="zh-CN" sz="1100" b="0" dirty="0">
                        <a:solidFill>
                          <a:srgbClr val="000000"/>
                        </a:solidFill>
                        <a:sym typeface="+mn-ea"/>
                      </a:endParaRPr>
                    </a:p>
                    <a:p>
                      <a:pPr lvl="0" eaLnBrk="1" fontAlgn="ctr" hangingPunct="1">
                        <a:spcBef>
                          <a:spcPct val="0"/>
                        </a:spcBef>
                        <a:buNone/>
                      </a:pPr>
                      <a:r>
                        <a:rPr lang="en-US" altLang="zh-CN" sz="1100" b="0" dirty="0">
                          <a:solidFill>
                            <a:srgbClr val="000000"/>
                          </a:solidFill>
                          <a:sym typeface="+mn-ea"/>
                        </a:rPr>
                        <a:t>≤17.5</a:t>
                      </a:r>
                      <a:endParaRPr lang="en-US" altLang="zh-CN" sz="1100" b="0" dirty="0">
                        <a:solidFill>
                          <a:srgbClr val="000000"/>
                        </a:solidFill>
                        <a:latin typeface="黑体" panose="02010609060101010101" charset="-122"/>
                        <a:sym typeface="+mn-ea"/>
                      </a:endParaRPr>
                    </a:p>
                    <a:p>
                      <a:pPr lvl="0" eaLnBrk="1" fontAlgn="ctr" hangingPunct="1">
                        <a:spcBef>
                          <a:spcPct val="0"/>
                        </a:spcBef>
                        <a:buNone/>
                      </a:pPr>
                      <a:endParaRPr lang="en-US" altLang="zh-CN" sz="1100" b="0" dirty="0">
                        <a:solidFill>
                          <a:srgbClr val="000000"/>
                        </a:solidFill>
                        <a:latin typeface="黑体" panose="02010609060101010101" charset="-122"/>
                      </a:endParaRPr>
                    </a:p>
                  </a:txBody>
                  <a:tcPr marL="6915" marR="6915" marT="63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sym typeface="+mn-ea"/>
                        </a:rPr>
                        <a:t>RM&gt;0.02</a:t>
                      </a:r>
                    </a:p>
                    <a:p>
                      <a:pPr lvl="0" eaLnBrk="1" fontAlgn="ctr" hangingPunct="1">
                        <a:spcBef>
                          <a:spcPct val="0"/>
                        </a:spcBef>
                        <a:buNone/>
                      </a:pPr>
                      <a:r>
                        <a:rPr lang="en-US" altLang="zh-CN" sz="1100" b="0" dirty="0">
                          <a:solidFill>
                            <a:srgbClr val="000000"/>
                          </a:solidFill>
                          <a:latin typeface="黑体" panose="02010609060101010101" charset="-122"/>
                        </a:rPr>
                        <a:t>0.2-2000</a:t>
                      </a:r>
                    </a:p>
                  </a:txBody>
                  <a:tcPr marL="6915" marR="6915" marT="63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latin typeface="黑体" panose="02010609060101010101" charset="-122"/>
                        </a:rPr>
                        <a:t>0.3</a:t>
                      </a:r>
                    </a:p>
                  </a:txBody>
                  <a:tcPr marL="6915" marR="6915" marT="63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a:txBody>
                    <a:bodyPr/>
                    <a:lstStyle>
                      <a:lvl1pPr marL="0" lvl="0" indent="0" algn="ctr" defTabSz="914400" rtl="0" eaLnBrk="0" fontAlgn="base" latinLnBrk="0" hangingPunct="0">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defRPr>
                      </a:lvl1pPr>
                      <a:lvl2pPr marL="457200" lvl="1"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2pPr>
                      <a:lvl3pPr marL="914400" lvl="2"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3pPr>
                      <a:lvl4pPr marL="1371600" lvl="3"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4pPr>
                      <a:lvl5pPr marL="1828800" lvl="4" indent="0" algn="ctr" defTabSz="914400" rtl="0" eaLnBrk="1" fontAlgn="base" latinLnBrk="0" hangingPunct="1">
                        <a:lnSpc>
                          <a:spcPct val="100000"/>
                        </a:lnSpc>
                        <a:spcBef>
                          <a:spcPct val="50000"/>
                        </a:spcBef>
                        <a:spcAft>
                          <a:spcPct val="0"/>
                        </a:spcAft>
                        <a:buNone/>
                        <a:defRPr sz="1000" b="1" i="0" u="none" kern="1200" baseline="0">
                          <a:solidFill>
                            <a:srgbClr val="000066"/>
                          </a:solidFill>
                          <a:latin typeface="黑体" panose="02010609060101010101" charset="-122"/>
                          <a:ea typeface="黑体" panose="02010609060101010101" charset="-122"/>
                          <a:cs typeface="+mn-cs"/>
                        </a:defRPr>
                      </a:lvl5pPr>
                    </a:lstStyle>
                    <a:p>
                      <a:pPr lvl="0" eaLnBrk="1" fontAlgn="ctr" hangingPunct="1">
                        <a:spcBef>
                          <a:spcPct val="0"/>
                        </a:spcBef>
                        <a:buNone/>
                      </a:pPr>
                      <a:r>
                        <a:rPr lang="en-US" altLang="zh-CN" sz="1100" b="0" dirty="0">
                          <a:solidFill>
                            <a:srgbClr val="000000"/>
                          </a:solidFill>
                          <a:latin typeface="黑体" panose="02010609060101010101" charset="-122"/>
                        </a:rPr>
                        <a:t>3</a:t>
                      </a:r>
                    </a:p>
                  </a:txBody>
                  <a:tcPr marL="6915" marR="6915" marT="6383" marB="0" anchor="ctr">
                    <a:lnL w="6350" cap="flat" cmpd="sng" algn="ctr">
                      <a:solidFill>
                        <a:srgbClr val="000000"/>
                      </a:solidFill>
                      <a:prstDash val="solid"/>
                      <a:roun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5"/>
                  </a:ext>
                </a:extLst>
              </a:tr>
            </a:tbl>
          </a:graphicData>
        </a:graphic>
      </p:graphicFrame>
      <p:pic>
        <p:nvPicPr>
          <p:cNvPr id="11" name="图片 10">
            <a:extLst>
              <a:ext uri="{FF2B5EF4-FFF2-40B4-BE49-F238E27FC236}">
                <a16:creationId xmlns:a16="http://schemas.microsoft.com/office/drawing/2014/main" id="{9D1D72A3-B9F2-ADF0-22F5-F1929185E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898" y="1728563"/>
            <a:ext cx="5097370" cy="4566444"/>
          </a:xfrm>
          <a:prstGeom prst="rect">
            <a:avLst/>
          </a:prstGeom>
        </p:spPr>
      </p:pic>
      <p:sp>
        <p:nvSpPr>
          <p:cNvPr id="13" name="文本框 12">
            <a:extLst>
              <a:ext uri="{FF2B5EF4-FFF2-40B4-BE49-F238E27FC236}">
                <a16:creationId xmlns:a16="http://schemas.microsoft.com/office/drawing/2014/main" id="{7A854B25-165F-F6E7-F2DE-BC1303963B40}"/>
              </a:ext>
            </a:extLst>
          </p:cNvPr>
          <p:cNvSpPr txBox="1"/>
          <p:nvPr/>
        </p:nvSpPr>
        <p:spPr>
          <a:xfrm>
            <a:off x="3798898" y="6295007"/>
            <a:ext cx="2349744" cy="276999"/>
          </a:xfrm>
          <a:prstGeom prst="rect">
            <a:avLst/>
          </a:prstGeom>
          <a:noFill/>
        </p:spPr>
        <p:txBody>
          <a:bodyPr wrap="square">
            <a:spAutoFit/>
          </a:bodyPr>
          <a:lstStyle/>
          <a:p>
            <a:r>
              <a:rPr lang="zh-CN" altLang="zh-CN" sz="1200" dirty="0">
                <a:latin typeface="微软雅黑" panose="020B0503020204020204" charset="-122"/>
                <a:ea typeface="微软雅黑" panose="020B0503020204020204" charset="-122"/>
              </a:rPr>
              <a:t>泥浆电阻率：</a:t>
            </a:r>
            <a:r>
              <a:rPr lang="en-US" altLang="zh-CN" sz="1200" dirty="0">
                <a:latin typeface="微软雅黑" panose="020B0503020204020204" charset="-122"/>
                <a:ea typeface="微软雅黑" panose="020B0503020204020204" charset="-122"/>
              </a:rPr>
              <a:t>0.29</a:t>
            </a:r>
            <a:r>
              <a:rPr lang="en-US" altLang="zh-CN" sz="1200" dirty="0">
                <a:latin typeface="微软雅黑" panose="020B0503020204020204" charset="-122"/>
                <a:ea typeface="微软雅黑" panose="020B0503020204020204" charset="-122"/>
                <a:sym typeface="+mn-ea"/>
              </a:rPr>
              <a:t>Ω.m/18℃</a:t>
            </a:r>
            <a:endParaRPr lang="zh-CN" altLang="en-US" sz="1200" dirty="0">
              <a:latin typeface="微软雅黑" panose="020B0503020204020204" charset="-122"/>
              <a:ea typeface="微软雅黑" panose="020B0503020204020204" charset="-122"/>
              <a:sym typeface="+mn-ea"/>
            </a:endParaRPr>
          </a:p>
        </p:txBody>
      </p:sp>
      <p:sp>
        <p:nvSpPr>
          <p:cNvPr id="14" name="文本框 13">
            <a:extLst>
              <a:ext uri="{FF2B5EF4-FFF2-40B4-BE49-F238E27FC236}">
                <a16:creationId xmlns:a16="http://schemas.microsoft.com/office/drawing/2014/main" id="{7C4FB532-A325-DF97-9C55-E538270553F6}"/>
              </a:ext>
            </a:extLst>
          </p:cNvPr>
          <p:cNvSpPr txBox="1"/>
          <p:nvPr/>
        </p:nvSpPr>
        <p:spPr>
          <a:xfrm>
            <a:off x="816898" y="6264229"/>
            <a:ext cx="992579" cy="307777"/>
          </a:xfrm>
          <a:prstGeom prst="rect">
            <a:avLst/>
          </a:prstGeom>
          <a:noFill/>
        </p:spPr>
        <p:txBody>
          <a:bodyPr wrap="none" rtlCol="0" anchor="t">
            <a:spAutoFit/>
          </a:bodyPr>
          <a:lstStyle/>
          <a:p>
            <a:pPr algn="ctr"/>
            <a:r>
              <a:rPr lang="zh-CN" altLang="en-US" sz="1400" dirty="0">
                <a:latin typeface="黑体" panose="02010609060101010101" charset="-122"/>
                <a:ea typeface="黑体" panose="02010609060101010101" charset="-122"/>
                <a:sym typeface="+mn-ea"/>
              </a:rPr>
              <a:t>唐东</a:t>
            </a:r>
            <a:r>
              <a:rPr lang="en-US" altLang="zh-CN" sz="1400" dirty="0">
                <a:latin typeface="黑体" panose="02010609060101010101" charset="-122"/>
                <a:ea typeface="黑体" panose="02010609060101010101" charset="-122"/>
                <a:sym typeface="+mn-ea"/>
              </a:rPr>
              <a:t>9X2</a:t>
            </a:r>
            <a:r>
              <a:rPr lang="zh-CN" altLang="en-US" sz="1400" dirty="0">
                <a:latin typeface="黑体" panose="02010609060101010101" charset="-122"/>
                <a:ea typeface="黑体" panose="02010609060101010101" charset="-122"/>
                <a:sym typeface="+mn-ea"/>
              </a:rPr>
              <a:t>井</a:t>
            </a:r>
            <a:endParaRPr lang="zh-CN" altLang="en-US" sz="1400" dirty="0"/>
          </a:p>
        </p:txBody>
      </p:sp>
      <p:sp>
        <p:nvSpPr>
          <p:cNvPr id="15" name="文本框 14">
            <a:extLst>
              <a:ext uri="{FF2B5EF4-FFF2-40B4-BE49-F238E27FC236}">
                <a16:creationId xmlns:a16="http://schemas.microsoft.com/office/drawing/2014/main" id="{C05AEF16-3615-1B1A-73EF-679755754971}"/>
              </a:ext>
            </a:extLst>
          </p:cNvPr>
          <p:cNvSpPr txBox="1"/>
          <p:nvPr/>
        </p:nvSpPr>
        <p:spPr>
          <a:xfrm>
            <a:off x="6096000" y="3993139"/>
            <a:ext cx="10294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应 用：</a:t>
            </a:r>
          </a:p>
        </p:txBody>
      </p:sp>
      <p:sp>
        <p:nvSpPr>
          <p:cNvPr id="16" name="文本框 15">
            <a:extLst>
              <a:ext uri="{FF2B5EF4-FFF2-40B4-BE49-F238E27FC236}">
                <a16:creationId xmlns:a16="http://schemas.microsoft.com/office/drawing/2014/main" id="{43DE2317-595A-9834-B3F4-8F10E7268D74}"/>
              </a:ext>
            </a:extLst>
          </p:cNvPr>
          <p:cNvSpPr txBox="1"/>
          <p:nvPr/>
        </p:nvSpPr>
        <p:spPr>
          <a:xfrm>
            <a:off x="6259928" y="4582843"/>
            <a:ext cx="5097370" cy="1361591"/>
          </a:xfrm>
          <a:prstGeom prst="rect">
            <a:avLst/>
          </a:prstGeom>
          <a:noFill/>
        </p:spPr>
        <p:txBody>
          <a:bodyPr wrap="square">
            <a:spAutoFit/>
          </a:bodyPr>
          <a:lstStyle/>
          <a:p>
            <a:pPr>
              <a:lnSpc>
                <a:spcPct val="130000"/>
              </a:lnSpc>
            </a:pPr>
            <a:r>
              <a:rPr lang="en-US" altLang="zh-CN" sz="1600" b="1" dirty="0">
                <a:solidFill>
                  <a:srgbClr val="C00000"/>
                </a:solidFill>
                <a:latin typeface="黑体" panose="02010609060101010101" charset="-122"/>
                <a:ea typeface="黑体" panose="02010609060101010101" charset="-122"/>
              </a:rPr>
              <a:t>1</a:t>
            </a:r>
            <a:r>
              <a:rPr lang="zh-CN" altLang="en-US" sz="1600" b="1" dirty="0">
                <a:solidFill>
                  <a:srgbClr val="C00000"/>
                </a:solidFill>
                <a:latin typeface="黑体" panose="02010609060101010101" charset="-122"/>
                <a:ea typeface="黑体" panose="02010609060101010101" charset="-122"/>
              </a:rPr>
              <a:t>）侧向</a:t>
            </a:r>
            <a:r>
              <a:rPr lang="en-US" altLang="zh-CN" sz="1600" b="1" dirty="0">
                <a:solidFill>
                  <a:srgbClr val="C00000"/>
                </a:solidFill>
                <a:latin typeface="黑体" panose="02010609060101010101" charset="-122"/>
                <a:ea typeface="黑体" panose="02010609060101010101" charset="-122"/>
              </a:rPr>
              <a:t>—</a:t>
            </a:r>
            <a:r>
              <a:rPr lang="zh-CN" altLang="en-US" sz="1600" b="1" dirty="0">
                <a:solidFill>
                  <a:srgbClr val="C00000"/>
                </a:solidFill>
                <a:latin typeface="黑体" panose="02010609060101010101" charset="-122"/>
                <a:ea typeface="黑体" panose="02010609060101010101" charset="-122"/>
              </a:rPr>
              <a:t>适用于咸水泥浆；感应</a:t>
            </a:r>
            <a:r>
              <a:rPr lang="en-US" altLang="zh-CN" sz="1600" b="1" dirty="0">
                <a:solidFill>
                  <a:srgbClr val="C00000"/>
                </a:solidFill>
                <a:latin typeface="黑体" panose="02010609060101010101" charset="-122"/>
                <a:ea typeface="黑体" panose="02010609060101010101" charset="-122"/>
              </a:rPr>
              <a:t>—</a:t>
            </a:r>
            <a:r>
              <a:rPr lang="zh-CN" altLang="en-US" sz="1600" b="1" dirty="0">
                <a:solidFill>
                  <a:srgbClr val="C00000"/>
                </a:solidFill>
                <a:latin typeface="黑体" panose="02010609060101010101" charset="-122"/>
                <a:ea typeface="黑体" panose="02010609060101010101" charset="-122"/>
              </a:rPr>
              <a:t>适用于淡水泥浆；</a:t>
            </a:r>
          </a:p>
          <a:p>
            <a:pPr>
              <a:lnSpc>
                <a:spcPct val="130000"/>
              </a:lnSpc>
            </a:pPr>
            <a:r>
              <a:rPr lang="en-US" altLang="zh-CN" sz="1600" b="1" dirty="0">
                <a:solidFill>
                  <a:srgbClr val="C00000"/>
                </a:solidFill>
                <a:latin typeface="黑体" panose="02010609060101010101" charset="-122"/>
                <a:ea typeface="黑体" panose="02010609060101010101" charset="-122"/>
              </a:rPr>
              <a:t>2</a:t>
            </a:r>
            <a:r>
              <a:rPr lang="zh-CN" altLang="en-US" sz="1600" b="1" dirty="0">
                <a:solidFill>
                  <a:srgbClr val="C00000"/>
                </a:solidFill>
                <a:latin typeface="黑体" panose="02010609060101010101" charset="-122"/>
                <a:ea typeface="黑体" panose="02010609060101010101" charset="-122"/>
              </a:rPr>
              <a:t>）高纵向分辨率适用于薄层评价；</a:t>
            </a:r>
          </a:p>
          <a:p>
            <a:pPr>
              <a:lnSpc>
                <a:spcPct val="130000"/>
              </a:lnSpc>
            </a:pPr>
            <a:r>
              <a:rPr lang="en-US" altLang="zh-CN" sz="1600" b="1" dirty="0">
                <a:solidFill>
                  <a:srgbClr val="C00000"/>
                </a:solidFill>
                <a:latin typeface="黑体" panose="02010609060101010101" charset="-122"/>
                <a:ea typeface="黑体" panose="02010609060101010101" charset="-122"/>
              </a:rPr>
              <a:t>3</a:t>
            </a:r>
            <a:r>
              <a:rPr lang="zh-CN" altLang="en-US" sz="1600" b="1" dirty="0">
                <a:solidFill>
                  <a:srgbClr val="C00000"/>
                </a:solidFill>
                <a:latin typeface="黑体" panose="02010609060101010101" charset="-122"/>
                <a:ea typeface="黑体" panose="02010609060101010101" charset="-122"/>
              </a:rPr>
              <a:t>）不同径向探测深度电阻率曲线差异识别流体性质；</a:t>
            </a:r>
          </a:p>
          <a:p>
            <a:pPr>
              <a:lnSpc>
                <a:spcPct val="130000"/>
              </a:lnSpc>
            </a:pPr>
            <a:r>
              <a:rPr lang="en-US" altLang="zh-CN" sz="1600" b="1" dirty="0">
                <a:latin typeface="黑体" panose="02010609060101010101" charset="-122"/>
                <a:ea typeface="黑体" panose="02010609060101010101" charset="-122"/>
              </a:rPr>
              <a:t>4</a:t>
            </a:r>
            <a:r>
              <a:rPr lang="zh-CN" altLang="en-US" sz="1600" b="1" dirty="0">
                <a:latin typeface="黑体" panose="02010609060101010101" charset="-122"/>
                <a:ea typeface="黑体" panose="02010609060101010101" charset="-122"/>
              </a:rPr>
              <a:t>）计算含油饱和度。</a:t>
            </a:r>
          </a:p>
        </p:txBody>
      </p:sp>
    </p:spTree>
    <p:extLst>
      <p:ext uri="{BB962C8B-B14F-4D97-AF65-F5344CB8AC3E}">
        <p14:creationId xmlns:p14="http://schemas.microsoft.com/office/powerpoint/2010/main" val="2689184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96286-0052-F777-5BF6-74C5BF9EF478}"/>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DC602690-B32F-25BA-9F7F-983BCA994A73}"/>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一、常规测井系列及应用</a:t>
            </a:r>
          </a:p>
        </p:txBody>
      </p:sp>
      <p:sp>
        <p:nvSpPr>
          <p:cNvPr id="4" name="内容占位符 2">
            <a:extLst>
              <a:ext uri="{FF2B5EF4-FFF2-40B4-BE49-F238E27FC236}">
                <a16:creationId xmlns:a16="http://schemas.microsoft.com/office/drawing/2014/main" id="{0906F58E-EC2F-635A-4480-D0D8D3314ED6}"/>
              </a:ext>
            </a:extLst>
          </p:cNvPr>
          <p:cNvSpPr txBox="1">
            <a:spLocks noGrp="1"/>
          </p:cNvSpPr>
          <p:nvPr/>
        </p:nvSpPr>
        <p:spPr>
          <a:xfrm>
            <a:off x="1375940" y="1023538"/>
            <a:ext cx="5174329" cy="499624"/>
          </a:xfrm>
          <a:prstGeom prst="rect">
            <a:avLst/>
          </a:prstGeom>
          <a:noFill/>
          <a:ln w="9525">
            <a:noFill/>
          </a:ln>
        </p:spPr>
        <p:txBody>
          <a:bodyPr wrap="square" anchor="t" anchorCtr="0">
            <a:spAutoFit/>
          </a:bodyPr>
          <a:lstStyle/>
          <a:p>
            <a:pPr>
              <a:lnSpc>
                <a:spcPct val="150000"/>
              </a:lnSpc>
              <a:buSzTx/>
              <a:buFont typeface="Arial" panose="020B0604020202020204" pitchFamily="34" charset="0"/>
            </a:pPr>
            <a:r>
              <a:rPr lang="zh-CN" altLang="en-US" sz="2000" b="1" dirty="0">
                <a:solidFill>
                  <a:srgbClr val="000066"/>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（三）物性曲线</a:t>
            </a:r>
            <a:r>
              <a:rPr lang="en-US" altLang="zh-CN" sz="2000" b="1" dirty="0">
                <a:solidFill>
                  <a:srgbClr val="000066"/>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黑体" panose="02010609060101010101" charset="-122"/>
              </a:rPr>
              <a:t>声波时差、中子、密度</a:t>
            </a:r>
          </a:p>
        </p:txBody>
      </p:sp>
      <p:graphicFrame>
        <p:nvGraphicFramePr>
          <p:cNvPr id="5" name="表格 4">
            <a:extLst>
              <a:ext uri="{FF2B5EF4-FFF2-40B4-BE49-F238E27FC236}">
                <a16:creationId xmlns:a16="http://schemas.microsoft.com/office/drawing/2014/main" id="{A6264E02-7BC2-F476-8843-E70DA7020471}"/>
              </a:ext>
            </a:extLst>
          </p:cNvPr>
          <p:cNvGraphicFramePr>
            <a:graphicFrameLocks noGrp="1"/>
          </p:cNvGraphicFramePr>
          <p:nvPr>
            <p:extLst>
              <p:ext uri="{D42A27DB-BD31-4B8C-83A1-F6EECF244321}">
                <p14:modId xmlns:p14="http://schemas.microsoft.com/office/powerpoint/2010/main" val="521867281"/>
              </p:ext>
            </p:extLst>
          </p:nvPr>
        </p:nvGraphicFramePr>
        <p:xfrm>
          <a:off x="6398942" y="1710553"/>
          <a:ext cx="5249035" cy="2042160"/>
        </p:xfrm>
        <a:graphic>
          <a:graphicData uri="http://schemas.openxmlformats.org/drawingml/2006/table">
            <a:tbl>
              <a:tblPr firstRow="1" bandRow="1">
                <a:tableStyleId>{5C22544A-7EE6-4342-B048-85BDC9FD1C3A}</a:tableStyleId>
              </a:tblPr>
              <a:tblGrid>
                <a:gridCol w="557709">
                  <a:extLst>
                    <a:ext uri="{9D8B030D-6E8A-4147-A177-3AD203B41FA5}">
                      <a16:colId xmlns:a16="http://schemas.microsoft.com/office/drawing/2014/main" val="3208928267"/>
                    </a:ext>
                  </a:extLst>
                </a:gridCol>
                <a:gridCol w="1077918">
                  <a:extLst>
                    <a:ext uri="{9D8B030D-6E8A-4147-A177-3AD203B41FA5}">
                      <a16:colId xmlns:a16="http://schemas.microsoft.com/office/drawing/2014/main" val="3729729794"/>
                    </a:ext>
                  </a:extLst>
                </a:gridCol>
                <a:gridCol w="484013">
                  <a:extLst>
                    <a:ext uri="{9D8B030D-6E8A-4147-A177-3AD203B41FA5}">
                      <a16:colId xmlns:a16="http://schemas.microsoft.com/office/drawing/2014/main" val="618545771"/>
                    </a:ext>
                  </a:extLst>
                </a:gridCol>
                <a:gridCol w="659257">
                  <a:extLst>
                    <a:ext uri="{9D8B030D-6E8A-4147-A177-3AD203B41FA5}">
                      <a16:colId xmlns:a16="http://schemas.microsoft.com/office/drawing/2014/main" val="203629697"/>
                    </a:ext>
                  </a:extLst>
                </a:gridCol>
                <a:gridCol w="509047">
                  <a:extLst>
                    <a:ext uri="{9D8B030D-6E8A-4147-A177-3AD203B41FA5}">
                      <a16:colId xmlns:a16="http://schemas.microsoft.com/office/drawing/2014/main" val="2089229873"/>
                    </a:ext>
                  </a:extLst>
                </a:gridCol>
                <a:gridCol w="648831">
                  <a:extLst>
                    <a:ext uri="{9D8B030D-6E8A-4147-A177-3AD203B41FA5}">
                      <a16:colId xmlns:a16="http://schemas.microsoft.com/office/drawing/2014/main" val="2232206413"/>
                    </a:ext>
                  </a:extLst>
                </a:gridCol>
                <a:gridCol w="656130">
                  <a:extLst>
                    <a:ext uri="{9D8B030D-6E8A-4147-A177-3AD203B41FA5}">
                      <a16:colId xmlns:a16="http://schemas.microsoft.com/office/drawing/2014/main" val="669293611"/>
                    </a:ext>
                  </a:extLst>
                </a:gridCol>
                <a:gridCol w="656130">
                  <a:extLst>
                    <a:ext uri="{9D8B030D-6E8A-4147-A177-3AD203B41FA5}">
                      <a16:colId xmlns:a16="http://schemas.microsoft.com/office/drawing/2014/main" val="3546645797"/>
                    </a:ext>
                  </a:extLst>
                </a:gridCol>
              </a:tblGrid>
              <a:tr h="194742">
                <a:tc rowSpan="2">
                  <a:txBody>
                    <a:bodyPr/>
                    <a:lstStyle/>
                    <a:p>
                      <a:pPr algn="ctr"/>
                      <a:r>
                        <a:rPr lang="zh-CN" altLang="en-US" sz="1100" dirty="0">
                          <a:latin typeface="微软雅黑" panose="020B0503020204020204" pitchFamily="34" charset="-122"/>
                          <a:ea typeface="微软雅黑" panose="020B0503020204020204" pitchFamily="34" charset="-122"/>
                        </a:rPr>
                        <a:t>曲 线</a:t>
                      </a:r>
                    </a:p>
                  </a:txBody>
                  <a:tcPr anchor="ctr"/>
                </a:tc>
                <a:tc rowSpan="2">
                  <a:txBody>
                    <a:bodyPr/>
                    <a:lstStyle/>
                    <a:p>
                      <a:pPr algn="ctr"/>
                      <a:r>
                        <a:rPr lang="zh-CN" altLang="en-US" sz="1100" dirty="0">
                          <a:latin typeface="微软雅黑" panose="020B0503020204020204" pitchFamily="34" charset="-122"/>
                          <a:ea typeface="微软雅黑" panose="020B0503020204020204" pitchFamily="34" charset="-122"/>
                        </a:rPr>
                        <a:t>原 理</a:t>
                      </a:r>
                    </a:p>
                  </a:txBody>
                  <a:tcPr anchor="ctr"/>
                </a:tc>
                <a:tc gridSpan="4">
                  <a:txBody>
                    <a:bodyPr/>
                    <a:lstStyle/>
                    <a:p>
                      <a:pPr algn="ctr"/>
                      <a:r>
                        <a:rPr lang="zh-CN" altLang="en-US" sz="1100" dirty="0">
                          <a:latin typeface="微软雅黑" panose="020B0503020204020204" pitchFamily="34" charset="-122"/>
                          <a:ea typeface="微软雅黑" panose="020B0503020204020204" pitchFamily="34" charset="-122"/>
                        </a:rPr>
                        <a:t>骨架值</a:t>
                      </a: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2">
                  <a:txBody>
                    <a:bodyPr/>
                    <a:lstStyle/>
                    <a:p>
                      <a:pPr algn="ctr"/>
                      <a:r>
                        <a:rPr lang="zh-CN" altLang="en-US" sz="1100" dirty="0">
                          <a:latin typeface="微软雅黑" panose="020B0503020204020204" pitchFamily="34" charset="-122"/>
                          <a:ea typeface="微软雅黑" panose="020B0503020204020204" pitchFamily="34" charset="-122"/>
                        </a:rPr>
                        <a:t>纵向分辨率（</a:t>
                      </a:r>
                      <a:r>
                        <a:rPr lang="en-US" altLang="zh-CN" sz="1100" dirty="0">
                          <a:latin typeface="微软雅黑" panose="020B0503020204020204" pitchFamily="34" charset="-122"/>
                          <a:ea typeface="微软雅黑" panose="020B0503020204020204" pitchFamily="34" charset="-122"/>
                        </a:rPr>
                        <a:t>cm</a:t>
                      </a:r>
                      <a:r>
                        <a:rPr lang="zh-CN" altLang="en-US" sz="1100" dirty="0">
                          <a:latin typeface="微软雅黑" panose="020B0503020204020204" pitchFamily="34" charset="-122"/>
                          <a:ea typeface="微软雅黑" panose="020B0503020204020204" pitchFamily="34" charset="-122"/>
                        </a:rPr>
                        <a:t>）</a:t>
                      </a:r>
                    </a:p>
                  </a:txBody>
                  <a:tcPr anchor="ctr"/>
                </a:tc>
                <a:tc rowSpan="2">
                  <a:txBody>
                    <a:bodyPr/>
                    <a:lstStyle/>
                    <a:p>
                      <a:pPr algn="ctr"/>
                      <a:r>
                        <a:rPr lang="zh-CN" altLang="en-US" sz="1100" dirty="0">
                          <a:latin typeface="微软雅黑" panose="020B0503020204020204" pitchFamily="34" charset="-122"/>
                          <a:ea typeface="微软雅黑" panose="020B0503020204020204" pitchFamily="34" charset="-122"/>
                        </a:rPr>
                        <a:t>径向探测深度</a:t>
                      </a:r>
                      <a:r>
                        <a:rPr lang="en-US" altLang="zh-CN" sz="1100" dirty="0">
                          <a:latin typeface="微软雅黑" panose="020B0503020204020204" pitchFamily="34" charset="-122"/>
                          <a:ea typeface="微软雅黑" panose="020B0503020204020204" pitchFamily="34" charset="-122"/>
                        </a:rPr>
                        <a:t>(cm)</a:t>
                      </a:r>
                      <a:endParaRPr lang="zh-CN" altLang="en-US" sz="11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131426108"/>
                  </a:ext>
                </a:extLst>
              </a:tr>
              <a:tr h="252019">
                <a:tc vMerge="1">
                  <a:txBody>
                    <a:bodyPr/>
                    <a:lstStyle/>
                    <a:p>
                      <a:endParaRPr lang="zh-CN" altLang="en-US" dirty="0"/>
                    </a:p>
                  </a:txBody>
                  <a:tcPr/>
                </a:tc>
                <a:tc vMerge="1">
                  <a:txBody>
                    <a:bodyPr/>
                    <a:lstStyle/>
                    <a:p>
                      <a:endParaRPr lang="zh-CN" altLang="en-US" dirty="0"/>
                    </a:p>
                  </a:txBody>
                  <a:tcPr/>
                </a:tc>
                <a:tc>
                  <a:txBody>
                    <a:bodyPr/>
                    <a:lstStyle/>
                    <a:p>
                      <a:pPr algn="ctr"/>
                      <a:r>
                        <a:rPr lang="zh-CN" altLang="en-US" sz="1100" dirty="0">
                          <a:latin typeface="微软雅黑" panose="020B0503020204020204" pitchFamily="34" charset="-122"/>
                          <a:ea typeface="微软雅黑" panose="020B0503020204020204" pitchFamily="34" charset="-122"/>
                        </a:rPr>
                        <a:t>砂岩</a:t>
                      </a:r>
                    </a:p>
                  </a:txBody>
                  <a:tcPr anchor="ctr"/>
                </a:tc>
                <a:tc>
                  <a:txBody>
                    <a:bodyPr/>
                    <a:lstStyle/>
                    <a:p>
                      <a:pPr algn="ctr"/>
                      <a:r>
                        <a:rPr lang="zh-CN" altLang="en-US" sz="1100" dirty="0">
                          <a:latin typeface="微软雅黑" panose="020B0503020204020204" pitchFamily="34" charset="-122"/>
                          <a:ea typeface="微软雅黑" panose="020B0503020204020204" pitchFamily="34" charset="-122"/>
                        </a:rPr>
                        <a:t>粉砂岩</a:t>
                      </a:r>
                    </a:p>
                  </a:txBody>
                  <a:tcPr anchor="ctr"/>
                </a:tc>
                <a:tc>
                  <a:txBody>
                    <a:bodyPr/>
                    <a:lstStyle/>
                    <a:p>
                      <a:pPr algn="ctr"/>
                      <a:r>
                        <a:rPr lang="zh-CN" altLang="en-US" sz="1100" dirty="0">
                          <a:latin typeface="微软雅黑" panose="020B0503020204020204" pitchFamily="34" charset="-122"/>
                          <a:ea typeface="微软雅黑" panose="020B0503020204020204" pitchFamily="34" charset="-122"/>
                        </a:rPr>
                        <a:t>灰岩</a:t>
                      </a:r>
                    </a:p>
                  </a:txBody>
                  <a:tcPr anchor="ctr"/>
                </a:tc>
                <a:tc>
                  <a:txBody>
                    <a:bodyPr/>
                    <a:lstStyle/>
                    <a:p>
                      <a:pPr algn="ctr"/>
                      <a:r>
                        <a:rPr lang="zh-CN" altLang="en-US" sz="1100" dirty="0">
                          <a:latin typeface="微软雅黑" panose="020B0503020204020204" pitchFamily="34" charset="-122"/>
                          <a:ea typeface="微软雅黑" panose="020B0503020204020204" pitchFamily="34" charset="-122"/>
                        </a:rPr>
                        <a:t>白云岩</a:t>
                      </a:r>
                    </a:p>
                  </a:txBody>
                  <a:tcPr anchor="ctr"/>
                </a:tc>
                <a:tc vMerge="1">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tc vMerge="1">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094679157"/>
                  </a:ext>
                </a:extLst>
              </a:tr>
              <a:tr h="446761">
                <a:tc>
                  <a:txBody>
                    <a:bodyPr/>
                    <a:lstStyle/>
                    <a:p>
                      <a:pPr algn="ctr"/>
                      <a:r>
                        <a:rPr lang="zh-CN" altLang="en-US" sz="1100" dirty="0">
                          <a:latin typeface="微软雅黑" panose="020B0503020204020204" pitchFamily="34" charset="-122"/>
                          <a:ea typeface="微软雅黑" panose="020B0503020204020204" pitchFamily="34" charset="-122"/>
                        </a:rPr>
                        <a:t>声波时差</a:t>
                      </a:r>
                    </a:p>
                  </a:txBody>
                  <a:tcPr anchor="ctr"/>
                </a:tc>
                <a:tc>
                  <a:txBody>
                    <a:bodyPr/>
                    <a:lstStyle/>
                    <a:p>
                      <a:pPr algn="ctr"/>
                      <a:r>
                        <a:rPr lang="zh-CN" altLang="en-US" sz="1100" dirty="0">
                          <a:latin typeface="微软雅黑" panose="020B0503020204020204" pitchFamily="34" charset="-122"/>
                          <a:ea typeface="微软雅黑" panose="020B0503020204020204" pitchFamily="34" charset="-122"/>
                        </a:rPr>
                        <a:t>声波在不同地层中传播速度不同。</a:t>
                      </a: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180</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180</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156</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143</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60</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10</a:t>
                      </a:r>
                      <a:endParaRPr lang="zh-CN" altLang="en-US" sz="11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759826347"/>
                  </a:ext>
                </a:extLst>
              </a:tr>
              <a:tr h="320751">
                <a:tc>
                  <a:txBody>
                    <a:bodyPr/>
                    <a:lstStyle/>
                    <a:p>
                      <a:pPr algn="ctr"/>
                      <a:r>
                        <a:rPr lang="zh-CN" altLang="en-US" sz="1100" dirty="0">
                          <a:latin typeface="微软雅黑" panose="020B0503020204020204" pitchFamily="34" charset="-122"/>
                          <a:ea typeface="微软雅黑" panose="020B0503020204020204" pitchFamily="34" charset="-122"/>
                        </a:rPr>
                        <a:t>中子</a:t>
                      </a:r>
                    </a:p>
                  </a:txBody>
                  <a:tcPr anchor="ctr"/>
                </a:tc>
                <a:tc>
                  <a:txBody>
                    <a:bodyPr/>
                    <a:lstStyle/>
                    <a:p>
                      <a:pPr algn="ctr"/>
                      <a:r>
                        <a:rPr lang="zh-CN" altLang="en-US" sz="1100" dirty="0">
                          <a:latin typeface="微软雅黑" panose="020B0503020204020204" pitchFamily="34" charset="-122"/>
                          <a:ea typeface="微软雅黑" panose="020B0503020204020204" pitchFamily="34" charset="-122"/>
                        </a:rPr>
                        <a:t>测量地层的含氢指数。</a:t>
                      </a: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0</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0</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65</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20</a:t>
                      </a:r>
                      <a:endParaRPr lang="zh-CN" altLang="en-US" sz="11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272873392"/>
                  </a:ext>
                </a:extLst>
              </a:tr>
              <a:tr h="320751">
                <a:tc>
                  <a:txBody>
                    <a:bodyPr/>
                    <a:lstStyle/>
                    <a:p>
                      <a:pPr algn="ctr"/>
                      <a:r>
                        <a:rPr lang="zh-CN" altLang="en-US" sz="1100" dirty="0">
                          <a:latin typeface="微软雅黑" panose="020B0503020204020204" pitchFamily="34" charset="-122"/>
                          <a:ea typeface="微软雅黑" panose="020B0503020204020204" pitchFamily="34" charset="-122"/>
                        </a:rPr>
                        <a:t>密度</a:t>
                      </a:r>
                    </a:p>
                  </a:txBody>
                  <a:tcPr anchor="ctr"/>
                </a:tc>
                <a:tc>
                  <a:txBody>
                    <a:bodyPr/>
                    <a:lstStyle/>
                    <a:p>
                      <a:pPr algn="ctr"/>
                      <a:r>
                        <a:rPr lang="zh-CN" altLang="en-US" sz="1100" dirty="0">
                          <a:latin typeface="微软雅黑" panose="020B0503020204020204" pitchFamily="34" charset="-122"/>
                          <a:ea typeface="微软雅黑" panose="020B0503020204020204" pitchFamily="34" charset="-122"/>
                        </a:rPr>
                        <a:t>测量地层各部分密度总和。</a:t>
                      </a: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2.65</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2.71</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2.71</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2.87</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50</a:t>
                      </a:r>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100" dirty="0">
                          <a:latin typeface="微软雅黑" panose="020B0503020204020204" pitchFamily="34" charset="-122"/>
                          <a:ea typeface="微软雅黑" panose="020B0503020204020204" pitchFamily="34" charset="-122"/>
                        </a:rPr>
                        <a:t>20</a:t>
                      </a:r>
                      <a:endParaRPr lang="zh-CN" altLang="en-US" sz="11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891211238"/>
                  </a:ext>
                </a:extLst>
              </a:tr>
            </a:tbl>
          </a:graphicData>
        </a:graphic>
      </p:graphicFrame>
      <p:pic>
        <p:nvPicPr>
          <p:cNvPr id="6" name="Picture 11">
            <a:extLst>
              <a:ext uri="{FF2B5EF4-FFF2-40B4-BE49-F238E27FC236}">
                <a16:creationId xmlns:a16="http://schemas.microsoft.com/office/drawing/2014/main" id="{6A566CCD-9BF6-693D-BCC2-2AD21AE916F2}"/>
              </a:ext>
            </a:extLst>
          </p:cNvPr>
          <p:cNvPicPr>
            <a:picLocks noChangeAspect="1" noChangeArrowheads="1"/>
          </p:cNvPicPr>
          <p:nvPr/>
        </p:nvPicPr>
        <p:blipFill>
          <a:blip r:embed="rId3"/>
          <a:srcRect r="31700"/>
          <a:stretch>
            <a:fillRect/>
          </a:stretch>
        </p:blipFill>
        <p:spPr bwMode="auto">
          <a:xfrm>
            <a:off x="1210615" y="1710553"/>
            <a:ext cx="4582445" cy="4581851"/>
          </a:xfrm>
          <a:prstGeom prst="rect">
            <a:avLst/>
          </a:prstGeom>
          <a:noFill/>
          <a:ln w="9525">
            <a:solidFill>
              <a:srgbClr val="0A2D90"/>
            </a:solidFill>
            <a:miter lim="800000"/>
            <a:headEnd/>
            <a:tailEnd/>
          </a:ln>
        </p:spPr>
      </p:pic>
      <p:sp>
        <p:nvSpPr>
          <p:cNvPr id="7" name="文本框 6">
            <a:extLst>
              <a:ext uri="{FF2B5EF4-FFF2-40B4-BE49-F238E27FC236}">
                <a16:creationId xmlns:a16="http://schemas.microsoft.com/office/drawing/2014/main" id="{3F33B0CF-8E89-3A5D-93B1-FACBF941F680}"/>
              </a:ext>
            </a:extLst>
          </p:cNvPr>
          <p:cNvSpPr txBox="1"/>
          <p:nvPr/>
        </p:nvSpPr>
        <p:spPr>
          <a:xfrm>
            <a:off x="6280639" y="4325750"/>
            <a:ext cx="1029449"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应 用：</a:t>
            </a:r>
          </a:p>
        </p:txBody>
      </p:sp>
      <p:sp>
        <p:nvSpPr>
          <p:cNvPr id="8" name="文本框 7">
            <a:extLst>
              <a:ext uri="{FF2B5EF4-FFF2-40B4-BE49-F238E27FC236}">
                <a16:creationId xmlns:a16="http://schemas.microsoft.com/office/drawing/2014/main" id="{2AD935B9-A924-1B9F-71F9-4750BC428F8B}"/>
              </a:ext>
            </a:extLst>
          </p:cNvPr>
          <p:cNvSpPr txBox="1"/>
          <p:nvPr/>
        </p:nvSpPr>
        <p:spPr>
          <a:xfrm>
            <a:off x="6550269" y="4929841"/>
            <a:ext cx="4582445" cy="1007199"/>
          </a:xfrm>
          <a:prstGeom prst="rect">
            <a:avLst/>
          </a:prstGeom>
          <a:noFill/>
        </p:spPr>
        <p:txBody>
          <a:bodyPr wrap="square">
            <a:spAutoFit/>
          </a:bodyPr>
          <a:lstStyle/>
          <a:p>
            <a:pPr>
              <a:lnSpc>
                <a:spcPct val="130000"/>
              </a:lnSpc>
            </a:pPr>
            <a:r>
              <a:rPr lang="en-US" altLang="zh-CN" sz="1600" b="1" dirty="0">
                <a:solidFill>
                  <a:srgbClr val="C00000"/>
                </a:solidFill>
                <a:latin typeface="黑体" panose="02010609060101010101" charset="-122"/>
                <a:ea typeface="黑体" panose="02010609060101010101" charset="-122"/>
              </a:rPr>
              <a:t>1</a:t>
            </a:r>
            <a:r>
              <a:rPr lang="zh-CN" altLang="en-US" sz="1600" b="1" dirty="0">
                <a:solidFill>
                  <a:srgbClr val="C00000"/>
                </a:solidFill>
                <a:latin typeface="黑体" panose="02010609060101010101" charset="-122"/>
                <a:ea typeface="黑体" panose="02010609060101010101" charset="-122"/>
              </a:rPr>
              <a:t>）识别岩性，不同岩石具有相应的骨架值；</a:t>
            </a:r>
          </a:p>
          <a:p>
            <a:pPr>
              <a:lnSpc>
                <a:spcPct val="130000"/>
              </a:lnSpc>
            </a:pPr>
            <a:r>
              <a:rPr lang="en-US" altLang="zh-CN" sz="1600" b="1" dirty="0">
                <a:solidFill>
                  <a:srgbClr val="C00000"/>
                </a:solidFill>
                <a:latin typeface="黑体" panose="02010609060101010101" charset="-122"/>
                <a:ea typeface="黑体" panose="02010609060101010101" charset="-122"/>
              </a:rPr>
              <a:t>2</a:t>
            </a:r>
            <a:r>
              <a:rPr lang="zh-CN" altLang="en-US" sz="1600" b="1" dirty="0">
                <a:solidFill>
                  <a:srgbClr val="C00000"/>
                </a:solidFill>
                <a:latin typeface="黑体" panose="02010609060101010101" charset="-122"/>
                <a:ea typeface="黑体" panose="02010609060101010101" charset="-122"/>
              </a:rPr>
              <a:t>）确定地层孔隙度；</a:t>
            </a:r>
          </a:p>
          <a:p>
            <a:pPr>
              <a:lnSpc>
                <a:spcPct val="130000"/>
              </a:lnSpc>
            </a:pPr>
            <a:r>
              <a:rPr lang="en-US" altLang="zh-CN" sz="1600" b="1" dirty="0">
                <a:solidFill>
                  <a:srgbClr val="C00000"/>
                </a:solidFill>
                <a:latin typeface="黑体" panose="02010609060101010101" charset="-122"/>
                <a:ea typeface="黑体" panose="02010609060101010101" charset="-122"/>
              </a:rPr>
              <a:t>3</a:t>
            </a:r>
            <a:r>
              <a:rPr lang="zh-CN" altLang="en-US" sz="1600" b="1" dirty="0">
                <a:solidFill>
                  <a:srgbClr val="C00000"/>
                </a:solidFill>
                <a:latin typeface="黑体" panose="02010609060101010101" charset="-122"/>
                <a:ea typeface="黑体" panose="02010609060101010101" charset="-122"/>
              </a:rPr>
              <a:t>）判断气层，裂缝。</a:t>
            </a:r>
          </a:p>
        </p:txBody>
      </p:sp>
    </p:spTree>
    <p:extLst>
      <p:ext uri="{BB962C8B-B14F-4D97-AF65-F5344CB8AC3E}">
        <p14:creationId xmlns:p14="http://schemas.microsoft.com/office/powerpoint/2010/main" val="2115420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32CE40AD-0534-5972-FF4C-1695DFCCAC2C}"/>
              </a:ext>
            </a:extLst>
          </p:cNvPr>
          <p:cNvSpPr txBox="1">
            <a:spLocks noChangeArrowheads="1"/>
          </p:cNvSpPr>
          <p:nvPr/>
        </p:nvSpPr>
        <p:spPr bwMode="auto">
          <a:xfrm>
            <a:off x="3501838" y="94211"/>
            <a:ext cx="5868304" cy="812274"/>
          </a:xfrm>
          <a:prstGeom prst="rect">
            <a:avLst/>
          </a:prstGeom>
          <a:noFill/>
          <a:ln w="9525">
            <a:noFill/>
            <a:miter lim="800000"/>
          </a:ln>
        </p:spPr>
        <p:txBody>
          <a:bodyPr wrap="square">
            <a:spAutoFit/>
          </a:bodyPr>
          <a:lstStyle/>
          <a:p>
            <a:pPr algn="l" eaLnBrk="0" hangingPunct="0">
              <a:lnSpc>
                <a:spcPct val="175000"/>
              </a:lnSpc>
            </a:pPr>
            <a:r>
              <a:rPr lang="zh-CN" altLang="en-US" sz="3100" b="1" dirty="0">
                <a:solidFill>
                  <a:srgbClr val="006EBE"/>
                </a:solidFill>
                <a:ea typeface="微软雅黑" panose="020B0503020204020204" pitchFamily="34" charset="-122"/>
              </a:rPr>
              <a:t>一、常规测井系列及应用</a:t>
            </a:r>
          </a:p>
        </p:txBody>
      </p:sp>
      <p:pic>
        <p:nvPicPr>
          <p:cNvPr id="7" name="图片 6">
            <a:extLst>
              <a:ext uri="{FF2B5EF4-FFF2-40B4-BE49-F238E27FC236}">
                <a16:creationId xmlns:a16="http://schemas.microsoft.com/office/drawing/2014/main" id="{938812FB-1734-18B8-697E-273B8D427054}"/>
              </a:ext>
            </a:extLst>
          </p:cNvPr>
          <p:cNvPicPr>
            <a:picLocks noChangeAspect="1"/>
          </p:cNvPicPr>
          <p:nvPr/>
        </p:nvPicPr>
        <p:blipFill>
          <a:blip r:embed="rId2"/>
          <a:stretch>
            <a:fillRect/>
          </a:stretch>
        </p:blipFill>
        <p:spPr>
          <a:xfrm rot="16200000">
            <a:off x="4059067" y="-1617036"/>
            <a:ext cx="4185138" cy="11041632"/>
          </a:xfrm>
          <a:prstGeom prst="rect">
            <a:avLst/>
          </a:prstGeom>
        </p:spPr>
      </p:pic>
      <p:sp>
        <p:nvSpPr>
          <p:cNvPr id="8" name="文本框 7">
            <a:extLst>
              <a:ext uri="{FF2B5EF4-FFF2-40B4-BE49-F238E27FC236}">
                <a16:creationId xmlns:a16="http://schemas.microsoft.com/office/drawing/2014/main" id="{063A388B-E4AA-A8F3-9969-AC760594A8D8}"/>
              </a:ext>
            </a:extLst>
          </p:cNvPr>
          <p:cNvSpPr txBox="1"/>
          <p:nvPr/>
        </p:nvSpPr>
        <p:spPr>
          <a:xfrm>
            <a:off x="3156807" y="3870784"/>
            <a:ext cx="690061" cy="276999"/>
          </a:xfrm>
          <a:prstGeom prst="rect">
            <a:avLst/>
          </a:prstGeom>
          <a:noFill/>
        </p:spPr>
        <p:txBody>
          <a:bodyPr wrap="none" rtlCol="0">
            <a:spAutoFit/>
          </a:bodyPr>
          <a:lstStyle/>
          <a:p>
            <a:r>
              <a:rPr lang="en-US" altLang="zh-CN" sz="1200" b="1" dirty="0">
                <a:solidFill>
                  <a:srgbClr val="0000FF"/>
                </a:solidFill>
              </a:rPr>
              <a:t>RT=1.5</a:t>
            </a:r>
            <a:endParaRPr lang="zh-CN" altLang="en-US" sz="1200" b="1" dirty="0">
              <a:solidFill>
                <a:srgbClr val="0000FF"/>
              </a:solidFill>
            </a:endParaRPr>
          </a:p>
        </p:txBody>
      </p:sp>
      <p:sp>
        <p:nvSpPr>
          <p:cNvPr id="9" name="文本框 8">
            <a:extLst>
              <a:ext uri="{FF2B5EF4-FFF2-40B4-BE49-F238E27FC236}">
                <a16:creationId xmlns:a16="http://schemas.microsoft.com/office/drawing/2014/main" id="{A926A351-0E43-AA8B-C37A-D2FC5430053E}"/>
              </a:ext>
            </a:extLst>
          </p:cNvPr>
          <p:cNvSpPr txBox="1"/>
          <p:nvPr/>
        </p:nvSpPr>
        <p:spPr>
          <a:xfrm>
            <a:off x="9903437" y="3870787"/>
            <a:ext cx="561820" cy="276999"/>
          </a:xfrm>
          <a:prstGeom prst="rect">
            <a:avLst/>
          </a:prstGeom>
          <a:noFill/>
        </p:spPr>
        <p:txBody>
          <a:bodyPr wrap="none" rtlCol="0">
            <a:spAutoFit/>
          </a:bodyPr>
          <a:lstStyle/>
          <a:p>
            <a:r>
              <a:rPr lang="en-US" altLang="zh-CN" sz="1200" b="1" dirty="0">
                <a:solidFill>
                  <a:srgbClr val="FF0000"/>
                </a:solidFill>
              </a:rPr>
              <a:t>RT=8</a:t>
            </a:r>
            <a:endParaRPr lang="zh-CN" altLang="en-US" sz="1200" b="1" dirty="0">
              <a:solidFill>
                <a:srgbClr val="FF0000"/>
              </a:solidFill>
            </a:endParaRPr>
          </a:p>
        </p:txBody>
      </p:sp>
      <p:sp>
        <p:nvSpPr>
          <p:cNvPr id="10" name="文本框 9">
            <a:extLst>
              <a:ext uri="{FF2B5EF4-FFF2-40B4-BE49-F238E27FC236}">
                <a16:creationId xmlns:a16="http://schemas.microsoft.com/office/drawing/2014/main" id="{D804076F-F528-DF89-F260-65A55468F4C8}"/>
              </a:ext>
            </a:extLst>
          </p:cNvPr>
          <p:cNvSpPr txBox="1"/>
          <p:nvPr/>
        </p:nvSpPr>
        <p:spPr>
          <a:xfrm>
            <a:off x="6366075" y="3870785"/>
            <a:ext cx="561820" cy="276999"/>
          </a:xfrm>
          <a:prstGeom prst="rect">
            <a:avLst/>
          </a:prstGeom>
          <a:noFill/>
        </p:spPr>
        <p:txBody>
          <a:bodyPr wrap="none" rtlCol="0">
            <a:spAutoFit/>
          </a:bodyPr>
          <a:lstStyle/>
          <a:p>
            <a:r>
              <a:rPr lang="en-US" altLang="zh-CN" sz="1200" b="1" dirty="0">
                <a:solidFill>
                  <a:srgbClr val="00B050"/>
                </a:solidFill>
              </a:rPr>
              <a:t>RT=3</a:t>
            </a:r>
            <a:endParaRPr lang="zh-CN" altLang="en-US" sz="1200" b="1" dirty="0">
              <a:solidFill>
                <a:srgbClr val="00B050"/>
              </a:solidFill>
            </a:endParaRPr>
          </a:p>
        </p:txBody>
      </p:sp>
      <p:sp>
        <p:nvSpPr>
          <p:cNvPr id="11" name="文本框 10">
            <a:extLst>
              <a:ext uri="{FF2B5EF4-FFF2-40B4-BE49-F238E27FC236}">
                <a16:creationId xmlns:a16="http://schemas.microsoft.com/office/drawing/2014/main" id="{84871865-5B66-BA14-34AB-7D54BE963D34}"/>
              </a:ext>
            </a:extLst>
          </p:cNvPr>
          <p:cNvSpPr txBox="1"/>
          <p:nvPr/>
        </p:nvSpPr>
        <p:spPr>
          <a:xfrm>
            <a:off x="10184347" y="6040281"/>
            <a:ext cx="1005403" cy="369332"/>
          </a:xfrm>
          <a:prstGeom prst="rect">
            <a:avLst/>
          </a:prstGeom>
          <a:noFill/>
        </p:spPr>
        <p:txBody>
          <a:bodyPr wrap="none" rtlCol="0">
            <a:spAutoFit/>
          </a:bodyPr>
          <a:lstStyle/>
          <a:p>
            <a:r>
              <a:rPr lang="zh-CN" altLang="en-US" dirty="0"/>
              <a:t>官</a:t>
            </a:r>
            <a:r>
              <a:rPr lang="en-US" altLang="zh-CN" dirty="0"/>
              <a:t>32-33</a:t>
            </a:r>
            <a:endParaRPr lang="zh-CN" altLang="en-US" dirty="0"/>
          </a:p>
        </p:txBody>
      </p:sp>
      <p:sp>
        <p:nvSpPr>
          <p:cNvPr id="4" name="文本框 3">
            <a:extLst>
              <a:ext uri="{FF2B5EF4-FFF2-40B4-BE49-F238E27FC236}">
                <a16:creationId xmlns:a16="http://schemas.microsoft.com/office/drawing/2014/main" id="{9037EFC1-55C0-B52A-BD77-37BE6478A372}"/>
              </a:ext>
            </a:extLst>
          </p:cNvPr>
          <p:cNvSpPr txBox="1"/>
          <p:nvPr/>
        </p:nvSpPr>
        <p:spPr>
          <a:xfrm>
            <a:off x="1583571" y="941598"/>
            <a:ext cx="3779737" cy="581057"/>
          </a:xfrm>
          <a:prstGeom prst="rect">
            <a:avLst/>
          </a:prstGeom>
          <a:noFill/>
        </p:spPr>
        <p:txBody>
          <a:bodyPr wrap="square">
            <a:spAutoFit/>
          </a:bodyPr>
          <a:lstStyle/>
          <a:p>
            <a:pPr marL="342900" indent="-342900" eaLnBrk="0" fontAlgn="auto" hangingPunct="0">
              <a:lnSpc>
                <a:spcPct val="150000"/>
              </a:lnSpc>
              <a:spcBef>
                <a:spcPct val="0"/>
              </a:spcBef>
              <a:spcAft>
                <a:spcPts val="0"/>
              </a:spcAft>
              <a:buFont typeface="Wingdings" panose="05000000000000000000" pitchFamily="2" charset="2"/>
              <a:buChar char="n"/>
              <a:defRPr/>
            </a:pPr>
            <a:r>
              <a:rPr lang="zh-CN" altLang="en-US" sz="2400" b="1" spc="130" dirty="0">
                <a:solidFill>
                  <a:srgbClr val="FF0000"/>
                </a:solidFill>
                <a:latin typeface="微软雅黑" panose="020B0503020204020204" pitchFamily="34" charset="-122"/>
                <a:ea typeface="微软雅黑" panose="020B0503020204020204" pitchFamily="34" charset="-122"/>
              </a:rPr>
              <a:t>油气层测井解释</a:t>
            </a:r>
            <a:endParaRPr lang="en-US" altLang="zh-CN" sz="2400" b="1" spc="13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53764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TotalTime>
  <Words>3927</Words>
  <Application>Microsoft Office PowerPoint</Application>
  <PresentationFormat>宽屏</PresentationFormat>
  <Paragraphs>582</Paragraphs>
  <Slides>39</Slides>
  <Notes>19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39</vt:i4>
      </vt:variant>
    </vt:vector>
  </HeadingPairs>
  <TitlesOfParts>
    <vt:vector size="54" baseType="lpstr">
      <vt:lpstr>Paris</vt:lpstr>
      <vt:lpstr>等线</vt:lpstr>
      <vt:lpstr>黑体</vt:lpstr>
      <vt:lpstr>华文细黑</vt:lpstr>
      <vt:lpstr>宋体</vt:lpstr>
      <vt:lpstr>微软雅黑</vt:lpstr>
      <vt:lpstr>造字工房悦黑体验版纤细体</vt:lpstr>
      <vt:lpstr>Arial</vt:lpstr>
      <vt:lpstr>Calibri</vt:lpstr>
      <vt:lpstr>Calibri Light</vt:lpstr>
      <vt:lpstr>Cambria Math</vt:lpstr>
      <vt:lpstr>Lucida Sans Unicode</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中油测井PPT模板</dc:title>
  <dc:creator>中油测井</dc:creator>
  <cp:lastModifiedBy>Administrator</cp:lastModifiedBy>
  <cp:revision>651</cp:revision>
  <cp:lastPrinted>2022-09-09T00:27:00Z</cp:lastPrinted>
  <dcterms:created xsi:type="dcterms:W3CDTF">2017-06-06T06:49:00Z</dcterms:created>
  <dcterms:modified xsi:type="dcterms:W3CDTF">2025-06-25T02:11:00Z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BE7AAC6668D049F5B04F6FBE8FDAB8C7</vt:lpwstr>
  </property>
  <property fmtid="{D5CDD505-2E9C-101B-9397-08002B2CF9AE}" pid="3" name="KSOProductBuildVer">
    <vt:lpwstr>2052-10.8.2.6990</vt:lpwstr>
  </property>
  <property fmtid="{D5CDD505-2E9C-101B-9397-08002B2CF9AE}" pid="4" name="ContentTypeId">
    <vt:lpwstr>0x010100BF25EA9065EF7D4C96339872121ACE0C</vt:lpwstr>
  </property>
</Properties>
</file>